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Lst>
  <p:sldSz cy="5143500" cx="9144000"/>
  <p:notesSz cx="6858000" cy="9144000"/>
  <p:embeddedFontLst>
    <p:embeddedFont>
      <p:font typeface="Source Code Pro"/>
      <p:regular r:id="rId39"/>
      <p:bold r:id="rId40"/>
    </p:embeddedFont>
    <p:embeddedFont>
      <p:font typeface="Oswald"/>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font" Target="fonts/SourceCodePro-bold.fntdata"/><Relationship Id="rId20" Type="http://schemas.openxmlformats.org/officeDocument/2006/relationships/slide" Target="slides/slide16.xml"/><Relationship Id="rId42" Type="http://schemas.openxmlformats.org/officeDocument/2006/relationships/font" Target="fonts/Oswald-bold.fntdata"/><Relationship Id="rId41" Type="http://schemas.openxmlformats.org/officeDocument/2006/relationships/font" Target="fonts/Oswald-regular.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font" Target="fonts/SourceCodePro-regular.fntdata"/><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1" name="Shape 2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7" name="Shape 2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6" name="Shape 236"/>
        <p:cNvGrpSpPr/>
        <p:nvPr/>
      </p:nvGrpSpPr>
      <p:grpSpPr>
        <a:xfrm>
          <a:off x="0" y="0"/>
          <a:ext cx="0" cy="0"/>
          <a:chOff x="0" y="0"/>
          <a:chExt cx="0" cy="0"/>
        </a:xfrm>
      </p:grpSpPr>
      <p:sp>
        <p:nvSpPr>
          <p:cNvPr id="237" name="Shape 2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 name="Shape 23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4" name="Shape 24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 name="Shape 2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9" name="Shape 259"/>
        <p:cNvGrpSpPr/>
        <p:nvPr/>
      </p:nvGrpSpPr>
      <p:grpSpPr>
        <a:xfrm>
          <a:off x="0" y="0"/>
          <a:ext cx="0" cy="0"/>
          <a:chOff x="0" y="0"/>
          <a:chExt cx="0" cy="0"/>
        </a:xfrm>
      </p:grpSpPr>
      <p:sp>
        <p:nvSpPr>
          <p:cNvPr id="260" name="Shape 2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1" name="Shape 26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 name="Shape 72"/>
        <p:cNvGrpSpPr/>
        <p:nvPr/>
      </p:nvGrpSpPr>
      <p:grpSpPr>
        <a:xfrm>
          <a:off x="0" y="0"/>
          <a:ext cx="0" cy="0"/>
          <a:chOff x="0" y="0"/>
          <a:chExt cx="0" cy="0"/>
        </a:xfrm>
      </p:grpSpPr>
      <p:sp>
        <p:nvSpPr>
          <p:cNvPr id="73" name="Shape 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4" name="Shape 7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4" name="Shape 274"/>
        <p:cNvGrpSpPr/>
        <p:nvPr/>
      </p:nvGrpSpPr>
      <p:grpSpPr>
        <a:xfrm>
          <a:off x="0" y="0"/>
          <a:ext cx="0" cy="0"/>
          <a:chOff x="0" y="0"/>
          <a:chExt cx="0" cy="0"/>
        </a:xfrm>
      </p:grpSpPr>
      <p:sp>
        <p:nvSpPr>
          <p:cNvPr id="275" name="Shape 2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6" name="Shape 2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2" name="Shape 292"/>
        <p:cNvGrpSpPr/>
        <p:nvPr/>
      </p:nvGrpSpPr>
      <p:grpSpPr>
        <a:xfrm>
          <a:off x="0" y="0"/>
          <a:ext cx="0" cy="0"/>
          <a:chOff x="0" y="0"/>
          <a:chExt cx="0" cy="0"/>
        </a:xfrm>
      </p:grpSpPr>
      <p:sp>
        <p:nvSpPr>
          <p:cNvPr id="293" name="Shape 2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4" name="Shape 2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2" name="Shape 302"/>
        <p:cNvGrpSpPr/>
        <p:nvPr/>
      </p:nvGrpSpPr>
      <p:grpSpPr>
        <a:xfrm>
          <a:off x="0" y="0"/>
          <a:ext cx="0" cy="0"/>
          <a:chOff x="0" y="0"/>
          <a:chExt cx="0" cy="0"/>
        </a:xfrm>
      </p:grpSpPr>
      <p:sp>
        <p:nvSpPr>
          <p:cNvPr id="303" name="Shape 3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4" name="Shape 3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6" name="Shape 106"/>
        <p:cNvGrpSpPr/>
        <p:nvPr/>
      </p:nvGrpSpPr>
      <p:grpSpPr>
        <a:xfrm>
          <a:off x="0" y="0"/>
          <a:ext cx="0" cy="0"/>
          <a:chOff x="0" y="0"/>
          <a:chExt cx="0" cy="0"/>
        </a:xfrm>
      </p:grpSpPr>
      <p:sp>
        <p:nvSpPr>
          <p:cNvPr id="107" name="Shape 1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 name="Shape 10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1" name="Shape 11"/>
          <p:cNvSpPr/>
          <p:nvPr/>
        </p:nvSpPr>
        <p:spPr>
          <a:xfrm>
            <a:off x="-25" y="0"/>
            <a:ext cx="9144000" cy="31242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2" name="Shape 12"/>
          <p:cNvSpPr txBox="1"/>
          <p:nvPr>
            <p:ph type="ctrTitle"/>
          </p:nvPr>
        </p:nvSpPr>
        <p:spPr>
          <a:xfrm>
            <a:off x="411175" y="644300"/>
            <a:ext cx="8282400" cy="2109000"/>
          </a:xfrm>
          <a:prstGeom prst="rect">
            <a:avLst/>
          </a:prstGeom>
        </p:spPr>
        <p:txBody>
          <a:bodyPr anchorCtr="0" anchor="b" bIns="91425" lIns="91425" rIns="91425" tIns="91425"/>
          <a:lstStyle>
            <a:lvl1pPr lvl="0" algn="ctr">
              <a:spcBef>
                <a:spcPts val="0"/>
              </a:spcBef>
              <a:buClr>
                <a:schemeClr val="lt1"/>
              </a:buClr>
              <a:buSzPct val="100000"/>
              <a:defRPr sz="6000">
                <a:solidFill>
                  <a:schemeClr val="lt1"/>
                </a:solidFill>
              </a:defRPr>
            </a:lvl1pPr>
            <a:lvl2pPr lvl="1" algn="ctr">
              <a:spcBef>
                <a:spcPts val="0"/>
              </a:spcBef>
              <a:buClr>
                <a:schemeClr val="lt1"/>
              </a:buClr>
              <a:buSzPct val="100000"/>
              <a:defRPr sz="6000">
                <a:solidFill>
                  <a:schemeClr val="lt1"/>
                </a:solidFill>
              </a:defRPr>
            </a:lvl2pPr>
            <a:lvl3pPr lvl="2" algn="ctr">
              <a:spcBef>
                <a:spcPts val="0"/>
              </a:spcBef>
              <a:buClr>
                <a:schemeClr val="lt1"/>
              </a:buClr>
              <a:buSzPct val="100000"/>
              <a:defRPr sz="6000">
                <a:solidFill>
                  <a:schemeClr val="lt1"/>
                </a:solidFill>
              </a:defRPr>
            </a:lvl3pPr>
            <a:lvl4pPr lvl="3" algn="ctr">
              <a:spcBef>
                <a:spcPts val="0"/>
              </a:spcBef>
              <a:buClr>
                <a:schemeClr val="lt1"/>
              </a:buClr>
              <a:buSzPct val="100000"/>
              <a:defRPr sz="6000">
                <a:solidFill>
                  <a:schemeClr val="lt1"/>
                </a:solidFill>
              </a:defRPr>
            </a:lvl4pPr>
            <a:lvl5pPr lvl="4" algn="ctr">
              <a:spcBef>
                <a:spcPts val="0"/>
              </a:spcBef>
              <a:buClr>
                <a:schemeClr val="lt1"/>
              </a:buClr>
              <a:buSzPct val="100000"/>
              <a:defRPr sz="6000">
                <a:solidFill>
                  <a:schemeClr val="lt1"/>
                </a:solidFill>
              </a:defRPr>
            </a:lvl5pPr>
            <a:lvl6pPr lvl="5" algn="ctr">
              <a:spcBef>
                <a:spcPts val="0"/>
              </a:spcBef>
              <a:buClr>
                <a:schemeClr val="lt1"/>
              </a:buClr>
              <a:buSzPct val="100000"/>
              <a:defRPr sz="6000">
                <a:solidFill>
                  <a:schemeClr val="lt1"/>
                </a:solidFill>
              </a:defRPr>
            </a:lvl6pPr>
            <a:lvl7pPr lvl="6" algn="ctr">
              <a:spcBef>
                <a:spcPts val="0"/>
              </a:spcBef>
              <a:buClr>
                <a:schemeClr val="lt1"/>
              </a:buClr>
              <a:buSzPct val="100000"/>
              <a:defRPr sz="6000">
                <a:solidFill>
                  <a:schemeClr val="lt1"/>
                </a:solidFill>
              </a:defRPr>
            </a:lvl7pPr>
            <a:lvl8pPr lvl="7" algn="ctr">
              <a:spcBef>
                <a:spcPts val="0"/>
              </a:spcBef>
              <a:buClr>
                <a:schemeClr val="lt1"/>
              </a:buClr>
              <a:buSzPct val="100000"/>
              <a:defRPr sz="6000">
                <a:solidFill>
                  <a:schemeClr val="lt1"/>
                </a:solidFill>
              </a:defRPr>
            </a:lvl8pPr>
            <a:lvl9pPr lvl="8" algn="ctr">
              <a:spcBef>
                <a:spcPts val="0"/>
              </a:spcBef>
              <a:buClr>
                <a:schemeClr val="lt1"/>
              </a:buClr>
              <a:buSzPct val="100000"/>
              <a:defRPr sz="6000">
                <a:solidFill>
                  <a:schemeClr val="lt1"/>
                </a:solidFill>
              </a:defRPr>
            </a:lvl9pPr>
          </a:lstStyle>
          <a:p/>
        </p:txBody>
      </p:sp>
      <p:sp>
        <p:nvSpPr>
          <p:cNvPr id="13" name="Shape 13"/>
          <p:cNvSpPr txBox="1"/>
          <p:nvPr>
            <p:ph idx="1" type="subTitle"/>
          </p:nvPr>
        </p:nvSpPr>
        <p:spPr>
          <a:xfrm>
            <a:off x="411175" y="3398250"/>
            <a:ext cx="8282400" cy="1260600"/>
          </a:xfrm>
          <a:prstGeom prst="rect">
            <a:avLst/>
          </a:prstGeom>
        </p:spPr>
        <p:txBody>
          <a:bodyPr anchorCtr="0" anchor="ctr" bIns="91425" lIns="91425" rIns="91425" tIns="91425"/>
          <a:lstStyle>
            <a:lvl1pPr lvl="0" algn="ctr">
              <a:lnSpc>
                <a:spcPct val="100000"/>
              </a:lnSpc>
              <a:spcBef>
                <a:spcPts val="0"/>
              </a:spcBef>
              <a:spcAft>
                <a:spcPts val="0"/>
              </a:spcAft>
              <a:buSzPct val="100000"/>
              <a:buFont typeface="Oswald"/>
              <a:buNone/>
              <a:defRPr sz="3600">
                <a:latin typeface="Oswald"/>
                <a:ea typeface="Oswald"/>
                <a:cs typeface="Oswald"/>
                <a:sym typeface="Oswald"/>
              </a:defRPr>
            </a:lvl1pPr>
            <a:lvl2pPr lvl="1" algn="ctr">
              <a:lnSpc>
                <a:spcPct val="100000"/>
              </a:lnSpc>
              <a:spcBef>
                <a:spcPts val="0"/>
              </a:spcBef>
              <a:spcAft>
                <a:spcPts val="0"/>
              </a:spcAft>
              <a:buSzPct val="100000"/>
              <a:buFont typeface="Oswald"/>
              <a:buNone/>
              <a:defRPr sz="3600">
                <a:latin typeface="Oswald"/>
                <a:ea typeface="Oswald"/>
                <a:cs typeface="Oswald"/>
                <a:sym typeface="Oswald"/>
              </a:defRPr>
            </a:lvl2pPr>
            <a:lvl3pPr lvl="2" algn="ctr">
              <a:lnSpc>
                <a:spcPct val="100000"/>
              </a:lnSpc>
              <a:spcBef>
                <a:spcPts val="0"/>
              </a:spcBef>
              <a:spcAft>
                <a:spcPts val="0"/>
              </a:spcAft>
              <a:buSzPct val="100000"/>
              <a:buFont typeface="Oswald"/>
              <a:buNone/>
              <a:defRPr sz="3600">
                <a:latin typeface="Oswald"/>
                <a:ea typeface="Oswald"/>
                <a:cs typeface="Oswald"/>
                <a:sym typeface="Oswald"/>
              </a:defRPr>
            </a:lvl3pPr>
            <a:lvl4pPr lvl="3" algn="ctr">
              <a:lnSpc>
                <a:spcPct val="100000"/>
              </a:lnSpc>
              <a:spcBef>
                <a:spcPts val="0"/>
              </a:spcBef>
              <a:spcAft>
                <a:spcPts val="0"/>
              </a:spcAft>
              <a:buSzPct val="100000"/>
              <a:buFont typeface="Oswald"/>
              <a:buNone/>
              <a:defRPr sz="3600">
                <a:latin typeface="Oswald"/>
                <a:ea typeface="Oswald"/>
                <a:cs typeface="Oswald"/>
                <a:sym typeface="Oswald"/>
              </a:defRPr>
            </a:lvl4pPr>
            <a:lvl5pPr lvl="4" algn="ctr">
              <a:lnSpc>
                <a:spcPct val="100000"/>
              </a:lnSpc>
              <a:spcBef>
                <a:spcPts val="0"/>
              </a:spcBef>
              <a:spcAft>
                <a:spcPts val="0"/>
              </a:spcAft>
              <a:buSzPct val="100000"/>
              <a:buFont typeface="Oswald"/>
              <a:buNone/>
              <a:defRPr sz="3600">
                <a:latin typeface="Oswald"/>
                <a:ea typeface="Oswald"/>
                <a:cs typeface="Oswald"/>
                <a:sym typeface="Oswald"/>
              </a:defRPr>
            </a:lvl5pPr>
            <a:lvl6pPr lvl="5" algn="ctr">
              <a:lnSpc>
                <a:spcPct val="100000"/>
              </a:lnSpc>
              <a:spcBef>
                <a:spcPts val="0"/>
              </a:spcBef>
              <a:spcAft>
                <a:spcPts val="0"/>
              </a:spcAft>
              <a:buSzPct val="100000"/>
              <a:buFont typeface="Oswald"/>
              <a:buNone/>
              <a:defRPr sz="3600">
                <a:latin typeface="Oswald"/>
                <a:ea typeface="Oswald"/>
                <a:cs typeface="Oswald"/>
                <a:sym typeface="Oswald"/>
              </a:defRPr>
            </a:lvl6pPr>
            <a:lvl7pPr lvl="6" algn="ctr">
              <a:lnSpc>
                <a:spcPct val="100000"/>
              </a:lnSpc>
              <a:spcBef>
                <a:spcPts val="0"/>
              </a:spcBef>
              <a:spcAft>
                <a:spcPts val="0"/>
              </a:spcAft>
              <a:buSzPct val="100000"/>
              <a:buFont typeface="Oswald"/>
              <a:buNone/>
              <a:defRPr sz="3600">
                <a:latin typeface="Oswald"/>
                <a:ea typeface="Oswald"/>
                <a:cs typeface="Oswald"/>
                <a:sym typeface="Oswald"/>
              </a:defRPr>
            </a:lvl7pPr>
            <a:lvl8pPr lvl="7" algn="ctr">
              <a:lnSpc>
                <a:spcPct val="100000"/>
              </a:lnSpc>
              <a:spcBef>
                <a:spcPts val="0"/>
              </a:spcBef>
              <a:spcAft>
                <a:spcPts val="0"/>
              </a:spcAft>
              <a:buSzPct val="100000"/>
              <a:buFont typeface="Oswald"/>
              <a:buNone/>
              <a:defRPr sz="3600">
                <a:latin typeface="Oswald"/>
                <a:ea typeface="Oswald"/>
                <a:cs typeface="Oswald"/>
                <a:sym typeface="Oswald"/>
              </a:defRPr>
            </a:lvl8pPr>
            <a:lvl9pPr lvl="8" algn="ctr">
              <a:lnSpc>
                <a:spcPct val="100000"/>
              </a:lnSpc>
              <a:spcBef>
                <a:spcPts val="0"/>
              </a:spcBef>
              <a:spcAft>
                <a:spcPts val="0"/>
              </a:spcAft>
              <a:buSzPct val="100000"/>
              <a:buFont typeface="Oswald"/>
              <a:buNone/>
              <a:defRPr sz="3600">
                <a:latin typeface="Oswald"/>
                <a:ea typeface="Oswald"/>
                <a:cs typeface="Oswald"/>
                <a:sym typeface="Oswald"/>
              </a:defRPr>
            </a:lvl9pPr>
          </a:lstStyle>
          <a:p/>
        </p:txBody>
      </p:sp>
      <p:sp>
        <p:nvSpPr>
          <p:cNvPr id="14" name="Shape 1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1" name="Shape 51"/>
        <p:cNvGrpSpPr/>
        <p:nvPr/>
      </p:nvGrpSpPr>
      <p:grpSpPr>
        <a:xfrm>
          <a:off x="0" y="0"/>
          <a:ext cx="0" cy="0"/>
          <a:chOff x="0" y="0"/>
          <a:chExt cx="0" cy="0"/>
        </a:xfrm>
      </p:grpSpPr>
      <p:cxnSp>
        <p:nvCxnSpPr>
          <p:cNvPr id="52" name="Shape 52"/>
          <p:cNvCxnSpPr/>
          <p:nvPr/>
        </p:nvCxnSpPr>
        <p:spPr>
          <a:xfrm>
            <a:off x="413275" y="2988275"/>
            <a:ext cx="910500" cy="0"/>
          </a:xfrm>
          <a:prstGeom prst="straightConnector1">
            <a:avLst/>
          </a:prstGeom>
          <a:noFill/>
          <a:ln cap="flat" cmpd="sng" w="28575">
            <a:solidFill>
              <a:schemeClr val="dk1"/>
            </a:solidFill>
            <a:prstDash val="lgDash"/>
            <a:round/>
            <a:headEnd len="med" w="med" type="none"/>
            <a:tailEnd len="med" w="med" type="none"/>
          </a:ln>
        </p:spPr>
      </p:cxnSp>
      <p:sp>
        <p:nvSpPr>
          <p:cNvPr id="53" name="Shape 53"/>
          <p:cNvSpPr txBox="1"/>
          <p:nvPr>
            <p:ph type="title"/>
          </p:nvPr>
        </p:nvSpPr>
        <p:spPr>
          <a:xfrm>
            <a:off x="311700" y="1106125"/>
            <a:ext cx="8520600" cy="1963500"/>
          </a:xfrm>
          <a:prstGeom prst="rect">
            <a:avLst/>
          </a:prstGeom>
        </p:spPr>
        <p:txBody>
          <a:bodyPr anchorCtr="0" anchor="b" bIns="91425" lIns="91425" rIns="91425" tIns="91425"/>
          <a:lstStyle>
            <a:lvl1pPr lvl="0">
              <a:spcBef>
                <a:spcPts val="0"/>
              </a:spcBef>
              <a:buSzPct val="100000"/>
              <a:defRPr sz="12000"/>
            </a:lvl1pPr>
            <a:lvl2pPr lvl="1">
              <a:spcBef>
                <a:spcPts val="0"/>
              </a:spcBef>
              <a:buSzPct val="100000"/>
              <a:defRPr sz="12000"/>
            </a:lvl2pPr>
            <a:lvl3pPr lvl="2">
              <a:spcBef>
                <a:spcPts val="0"/>
              </a:spcBef>
              <a:buSzPct val="100000"/>
              <a:defRPr sz="12000"/>
            </a:lvl3pPr>
            <a:lvl4pPr lvl="3">
              <a:spcBef>
                <a:spcPts val="0"/>
              </a:spcBef>
              <a:buSzPct val="100000"/>
              <a:defRPr sz="12000"/>
            </a:lvl4pPr>
            <a:lvl5pPr lvl="4">
              <a:spcBef>
                <a:spcPts val="0"/>
              </a:spcBef>
              <a:buSzPct val="100000"/>
              <a:defRPr sz="12000"/>
            </a:lvl5pPr>
            <a:lvl6pPr lvl="5">
              <a:spcBef>
                <a:spcPts val="0"/>
              </a:spcBef>
              <a:buSzPct val="100000"/>
              <a:defRPr sz="12000"/>
            </a:lvl6pPr>
            <a:lvl7pPr lvl="6">
              <a:spcBef>
                <a:spcPts val="0"/>
              </a:spcBef>
              <a:buSzPct val="100000"/>
              <a:defRPr sz="12000"/>
            </a:lvl7pPr>
            <a:lvl8pPr lvl="7">
              <a:spcBef>
                <a:spcPts val="0"/>
              </a:spcBef>
              <a:buSzPct val="100000"/>
              <a:defRPr sz="12000"/>
            </a:lvl8pPr>
            <a:lvl9pPr lvl="8">
              <a:spcBef>
                <a:spcPts val="0"/>
              </a:spcBef>
              <a:buSzPct val="100000"/>
              <a:defRPr sz="12000"/>
            </a:lvl9pPr>
          </a:lstStyle>
          <a:p/>
        </p:txBody>
      </p:sp>
      <p:sp>
        <p:nvSpPr>
          <p:cNvPr id="54" name="Shape 54"/>
          <p:cNvSpPr txBox="1"/>
          <p:nvPr>
            <p:ph idx="1" type="body"/>
          </p:nvPr>
        </p:nvSpPr>
        <p:spPr>
          <a:xfrm>
            <a:off x="311700" y="3152225"/>
            <a:ext cx="8520600" cy="1300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55" name="Shape 5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6" name="Shape 56"/>
        <p:cNvGrpSpPr/>
        <p:nvPr/>
      </p:nvGrpSpPr>
      <p:grpSpPr>
        <a:xfrm>
          <a:off x="0" y="0"/>
          <a:ext cx="0" cy="0"/>
          <a:chOff x="0" y="0"/>
          <a:chExt cx="0" cy="0"/>
        </a:xfrm>
      </p:grpSpPr>
      <p:sp>
        <p:nvSpPr>
          <p:cNvPr id="57" name="Shape 5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5" name="Shape 15"/>
        <p:cNvGrpSpPr/>
        <p:nvPr/>
      </p:nvGrpSpPr>
      <p:grpSpPr>
        <a:xfrm>
          <a:off x="0" y="0"/>
          <a:ext cx="0" cy="0"/>
          <a:chOff x="0" y="0"/>
          <a:chExt cx="0" cy="0"/>
        </a:xfrm>
      </p:grpSpPr>
      <p:sp>
        <p:nvSpPr>
          <p:cNvPr id="16" name="Shape 16"/>
          <p:cNvSpPr/>
          <p:nvPr/>
        </p:nvSpPr>
        <p:spPr>
          <a:xfrm>
            <a:off x="0" y="1567350"/>
            <a:ext cx="9144000" cy="20088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7" name="Shape 17"/>
          <p:cNvSpPr txBox="1"/>
          <p:nvPr>
            <p:ph type="title"/>
          </p:nvPr>
        </p:nvSpPr>
        <p:spPr>
          <a:xfrm>
            <a:off x="430800" y="1889700"/>
            <a:ext cx="8282400" cy="1516500"/>
          </a:xfrm>
          <a:prstGeom prst="rect">
            <a:avLst/>
          </a:prstGeom>
        </p:spPr>
        <p:txBody>
          <a:bodyPr anchorCtr="0" anchor="ctr" bIns="91425" lIns="91425" rIns="91425" tIns="91425"/>
          <a:lstStyle>
            <a:lvl1pPr lvl="0" algn="ctr">
              <a:spcBef>
                <a:spcPts val="0"/>
              </a:spcBef>
              <a:buClr>
                <a:schemeClr val="lt1"/>
              </a:buClr>
              <a:buSzPct val="100000"/>
              <a:defRPr sz="3600">
                <a:solidFill>
                  <a:schemeClr val="lt1"/>
                </a:solidFill>
              </a:defRPr>
            </a:lvl1pPr>
            <a:lvl2pPr lvl="1" algn="ctr">
              <a:spcBef>
                <a:spcPts val="0"/>
              </a:spcBef>
              <a:buClr>
                <a:schemeClr val="lt1"/>
              </a:buClr>
              <a:buSzPct val="100000"/>
              <a:defRPr sz="3600">
                <a:solidFill>
                  <a:schemeClr val="lt1"/>
                </a:solidFill>
              </a:defRPr>
            </a:lvl2pPr>
            <a:lvl3pPr lvl="2" algn="ctr">
              <a:spcBef>
                <a:spcPts val="0"/>
              </a:spcBef>
              <a:buClr>
                <a:schemeClr val="lt1"/>
              </a:buClr>
              <a:buSzPct val="100000"/>
              <a:defRPr sz="3600">
                <a:solidFill>
                  <a:schemeClr val="lt1"/>
                </a:solidFill>
              </a:defRPr>
            </a:lvl3pPr>
            <a:lvl4pPr lvl="3" algn="ctr">
              <a:spcBef>
                <a:spcPts val="0"/>
              </a:spcBef>
              <a:buClr>
                <a:schemeClr val="lt1"/>
              </a:buClr>
              <a:buSzPct val="100000"/>
              <a:defRPr sz="3600">
                <a:solidFill>
                  <a:schemeClr val="lt1"/>
                </a:solidFill>
              </a:defRPr>
            </a:lvl4pPr>
            <a:lvl5pPr lvl="4" algn="ctr">
              <a:spcBef>
                <a:spcPts val="0"/>
              </a:spcBef>
              <a:buClr>
                <a:schemeClr val="lt1"/>
              </a:buClr>
              <a:buSzPct val="100000"/>
              <a:defRPr sz="3600">
                <a:solidFill>
                  <a:schemeClr val="lt1"/>
                </a:solidFill>
              </a:defRPr>
            </a:lvl5pPr>
            <a:lvl6pPr lvl="5" algn="ctr">
              <a:spcBef>
                <a:spcPts val="0"/>
              </a:spcBef>
              <a:buClr>
                <a:schemeClr val="lt1"/>
              </a:buClr>
              <a:buSzPct val="100000"/>
              <a:defRPr sz="3600">
                <a:solidFill>
                  <a:schemeClr val="lt1"/>
                </a:solidFill>
              </a:defRPr>
            </a:lvl6pPr>
            <a:lvl7pPr lvl="6" algn="ctr">
              <a:spcBef>
                <a:spcPts val="0"/>
              </a:spcBef>
              <a:buClr>
                <a:schemeClr val="lt1"/>
              </a:buClr>
              <a:buSzPct val="100000"/>
              <a:defRPr sz="3600">
                <a:solidFill>
                  <a:schemeClr val="lt1"/>
                </a:solidFill>
              </a:defRPr>
            </a:lvl7pPr>
            <a:lvl8pPr lvl="7" algn="ctr">
              <a:spcBef>
                <a:spcPts val="0"/>
              </a:spcBef>
              <a:buClr>
                <a:schemeClr val="lt1"/>
              </a:buClr>
              <a:buSzPct val="100000"/>
              <a:defRPr sz="3600">
                <a:solidFill>
                  <a:schemeClr val="lt1"/>
                </a:solidFill>
              </a:defRPr>
            </a:lvl8pPr>
            <a:lvl9pPr lvl="8" algn="ctr">
              <a:spcBef>
                <a:spcPts val="0"/>
              </a:spcBef>
              <a:buClr>
                <a:schemeClr val="lt1"/>
              </a:buClr>
              <a:buSzPct val="100000"/>
              <a:defRPr sz="3600">
                <a:solidFill>
                  <a:schemeClr val="lt1"/>
                </a:solidFill>
              </a:defRPr>
            </a:lvl9pPr>
          </a:lstStyle>
          <a:p/>
        </p:txBody>
      </p:sp>
      <p:sp>
        <p:nvSpPr>
          <p:cNvPr id="18" name="Shape 18"/>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9" name="Shape 19"/>
        <p:cNvGrpSpPr/>
        <p:nvPr/>
      </p:nvGrpSpPr>
      <p:grpSpPr>
        <a:xfrm>
          <a:off x="0" y="0"/>
          <a:ext cx="0" cy="0"/>
          <a:chOff x="0" y="0"/>
          <a:chExt cx="0" cy="0"/>
        </a:xfrm>
      </p:grpSpPr>
      <p:cxnSp>
        <p:nvCxnSpPr>
          <p:cNvPr id="20" name="Shape 20"/>
          <p:cNvCxnSpPr/>
          <p:nvPr/>
        </p:nvCxnSpPr>
        <p:spPr>
          <a:xfrm>
            <a:off x="429200" y="1275577"/>
            <a:ext cx="614100" cy="0"/>
          </a:xfrm>
          <a:prstGeom prst="straightConnector1">
            <a:avLst/>
          </a:prstGeom>
          <a:noFill/>
          <a:ln cap="flat" cmpd="sng" w="19050">
            <a:solidFill>
              <a:schemeClr val="dk2"/>
            </a:solidFill>
            <a:prstDash val="lgDash"/>
            <a:round/>
            <a:headEnd len="med" w="med" type="none"/>
            <a:tailEnd len="med" w="med" type="none"/>
          </a:ln>
        </p:spPr>
      </p:cxnSp>
      <p:sp>
        <p:nvSpPr>
          <p:cNvPr id="21" name="Shape 21"/>
          <p:cNvSpPr txBox="1"/>
          <p:nvPr>
            <p:ph type="title"/>
          </p:nvPr>
        </p:nvSpPr>
        <p:spPr>
          <a:xfrm>
            <a:off x="311700" y="372500"/>
            <a:ext cx="8520600" cy="7335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468825"/>
            <a:ext cx="8520600" cy="30999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cxnSp>
        <p:nvCxnSpPr>
          <p:cNvPr id="25" name="Shape 25"/>
          <p:cNvCxnSpPr/>
          <p:nvPr/>
        </p:nvCxnSpPr>
        <p:spPr>
          <a:xfrm>
            <a:off x="429200" y="1275577"/>
            <a:ext cx="614100" cy="0"/>
          </a:xfrm>
          <a:prstGeom prst="straightConnector1">
            <a:avLst/>
          </a:prstGeom>
          <a:noFill/>
          <a:ln cap="flat" cmpd="sng" w="19050">
            <a:solidFill>
              <a:schemeClr val="dk2"/>
            </a:solidFill>
            <a:prstDash val="lgDash"/>
            <a:round/>
            <a:headEnd len="med" w="med" type="none"/>
            <a:tailEnd len="med" w="med" type="none"/>
          </a:ln>
        </p:spPr>
      </p:cxnSp>
      <p:sp>
        <p:nvSpPr>
          <p:cNvPr id="26" name="Shape 26"/>
          <p:cNvSpPr txBox="1"/>
          <p:nvPr>
            <p:ph type="title"/>
          </p:nvPr>
        </p:nvSpPr>
        <p:spPr>
          <a:xfrm>
            <a:off x="311700" y="372500"/>
            <a:ext cx="8520600" cy="7335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 type="body"/>
          </p:nvPr>
        </p:nvSpPr>
        <p:spPr>
          <a:xfrm>
            <a:off x="311700" y="1468825"/>
            <a:ext cx="3999900" cy="30999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2" type="body"/>
          </p:nvPr>
        </p:nvSpPr>
        <p:spPr>
          <a:xfrm>
            <a:off x="4832400" y="1468825"/>
            <a:ext cx="3999900" cy="30999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0" name="Shape 30"/>
        <p:cNvGrpSpPr/>
        <p:nvPr/>
      </p:nvGrpSpPr>
      <p:grpSpPr>
        <a:xfrm>
          <a:off x="0" y="0"/>
          <a:ext cx="0" cy="0"/>
          <a:chOff x="0" y="0"/>
          <a:chExt cx="0" cy="0"/>
        </a:xfrm>
      </p:grpSpPr>
      <p:sp>
        <p:nvSpPr>
          <p:cNvPr id="31" name="Shape 31"/>
          <p:cNvSpPr txBox="1"/>
          <p:nvPr>
            <p:ph type="title"/>
          </p:nvPr>
        </p:nvSpPr>
        <p:spPr>
          <a:xfrm>
            <a:off x="311700" y="372500"/>
            <a:ext cx="8520600" cy="7335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2" name="Shape 3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3" name="Shape 33"/>
        <p:cNvGrpSpPr/>
        <p:nvPr/>
      </p:nvGrpSpPr>
      <p:grpSpPr>
        <a:xfrm>
          <a:off x="0" y="0"/>
          <a:ext cx="0" cy="0"/>
          <a:chOff x="0" y="0"/>
          <a:chExt cx="0" cy="0"/>
        </a:xfrm>
      </p:grpSpPr>
      <p:cxnSp>
        <p:nvCxnSpPr>
          <p:cNvPr id="34" name="Shape 34"/>
          <p:cNvCxnSpPr/>
          <p:nvPr/>
        </p:nvCxnSpPr>
        <p:spPr>
          <a:xfrm>
            <a:off x="418675" y="1457787"/>
            <a:ext cx="614100" cy="0"/>
          </a:xfrm>
          <a:prstGeom prst="straightConnector1">
            <a:avLst/>
          </a:prstGeom>
          <a:noFill/>
          <a:ln cap="flat" cmpd="sng" w="19050">
            <a:solidFill>
              <a:schemeClr val="dk2"/>
            </a:solidFill>
            <a:prstDash val="lgDash"/>
            <a:round/>
            <a:headEnd len="med" w="med" type="none"/>
            <a:tailEnd len="med" w="med" type="none"/>
          </a:ln>
        </p:spPr>
      </p:cxnSp>
      <p:sp>
        <p:nvSpPr>
          <p:cNvPr id="35" name="Shape 35"/>
          <p:cNvSpPr txBox="1"/>
          <p:nvPr>
            <p:ph type="title"/>
          </p:nvPr>
        </p:nvSpPr>
        <p:spPr>
          <a:xfrm>
            <a:off x="311700" y="6318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6" name="Shape 36"/>
          <p:cNvSpPr txBox="1"/>
          <p:nvPr>
            <p:ph idx="1" type="body"/>
          </p:nvPr>
        </p:nvSpPr>
        <p:spPr>
          <a:xfrm>
            <a:off x="311700" y="1618203"/>
            <a:ext cx="2808000" cy="29508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7" name="Shape 3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8" name="Shape 38"/>
        <p:cNvGrpSpPr/>
        <p:nvPr/>
      </p:nvGrpSpPr>
      <p:grpSpPr>
        <a:xfrm>
          <a:off x="0" y="0"/>
          <a:ext cx="0" cy="0"/>
          <a:chOff x="0" y="0"/>
          <a:chExt cx="0" cy="0"/>
        </a:xfrm>
      </p:grpSpPr>
      <p:sp>
        <p:nvSpPr>
          <p:cNvPr id="39" name="Shape 39"/>
          <p:cNvSpPr txBox="1"/>
          <p:nvPr>
            <p:ph type="title"/>
          </p:nvPr>
        </p:nvSpPr>
        <p:spPr>
          <a:xfrm>
            <a:off x="490250" y="528900"/>
            <a:ext cx="5678100" cy="4085700"/>
          </a:xfrm>
          <a:prstGeom prst="rect">
            <a:avLst/>
          </a:prstGeom>
        </p:spPr>
        <p:txBody>
          <a:bodyPr anchorCtr="0" anchor="ctr" bIns="91425" lIns="91425" rIns="91425" tIns="91425"/>
          <a:lstStyle>
            <a:lvl1pPr lvl="0">
              <a:spcBef>
                <a:spcPts val="0"/>
              </a:spcBef>
              <a:buClr>
                <a:schemeClr val="lt1"/>
              </a:buClr>
              <a:buSzPct val="100000"/>
              <a:defRPr sz="5400">
                <a:solidFill>
                  <a:schemeClr val="lt1"/>
                </a:solidFill>
              </a:defRPr>
            </a:lvl1pPr>
            <a:lvl2pPr lvl="1">
              <a:spcBef>
                <a:spcPts val="0"/>
              </a:spcBef>
              <a:buClr>
                <a:schemeClr val="lt1"/>
              </a:buClr>
              <a:buSzPct val="100000"/>
              <a:defRPr sz="5400">
                <a:solidFill>
                  <a:schemeClr val="lt1"/>
                </a:solidFill>
              </a:defRPr>
            </a:lvl2pPr>
            <a:lvl3pPr lvl="2">
              <a:spcBef>
                <a:spcPts val="0"/>
              </a:spcBef>
              <a:buClr>
                <a:schemeClr val="lt1"/>
              </a:buClr>
              <a:buSzPct val="100000"/>
              <a:defRPr sz="5400">
                <a:solidFill>
                  <a:schemeClr val="lt1"/>
                </a:solidFill>
              </a:defRPr>
            </a:lvl3pPr>
            <a:lvl4pPr lvl="3">
              <a:spcBef>
                <a:spcPts val="0"/>
              </a:spcBef>
              <a:buClr>
                <a:schemeClr val="lt1"/>
              </a:buClr>
              <a:buSzPct val="100000"/>
              <a:defRPr sz="5400">
                <a:solidFill>
                  <a:schemeClr val="lt1"/>
                </a:solidFill>
              </a:defRPr>
            </a:lvl4pPr>
            <a:lvl5pPr lvl="4">
              <a:spcBef>
                <a:spcPts val="0"/>
              </a:spcBef>
              <a:buClr>
                <a:schemeClr val="lt1"/>
              </a:buClr>
              <a:buSzPct val="100000"/>
              <a:defRPr sz="5400">
                <a:solidFill>
                  <a:schemeClr val="lt1"/>
                </a:solidFill>
              </a:defRPr>
            </a:lvl5pPr>
            <a:lvl6pPr lvl="5">
              <a:spcBef>
                <a:spcPts val="0"/>
              </a:spcBef>
              <a:buClr>
                <a:schemeClr val="lt1"/>
              </a:buClr>
              <a:buSzPct val="100000"/>
              <a:defRPr sz="5400">
                <a:solidFill>
                  <a:schemeClr val="lt1"/>
                </a:solidFill>
              </a:defRPr>
            </a:lvl6pPr>
            <a:lvl7pPr lvl="6">
              <a:spcBef>
                <a:spcPts val="0"/>
              </a:spcBef>
              <a:buClr>
                <a:schemeClr val="lt1"/>
              </a:buClr>
              <a:buSzPct val="100000"/>
              <a:defRPr sz="5400">
                <a:solidFill>
                  <a:schemeClr val="lt1"/>
                </a:solidFill>
              </a:defRPr>
            </a:lvl7pPr>
            <a:lvl8pPr lvl="7">
              <a:spcBef>
                <a:spcPts val="0"/>
              </a:spcBef>
              <a:buClr>
                <a:schemeClr val="lt1"/>
              </a:buClr>
              <a:buSzPct val="100000"/>
              <a:defRPr sz="5400">
                <a:solidFill>
                  <a:schemeClr val="lt1"/>
                </a:solidFill>
              </a:defRPr>
            </a:lvl8pPr>
            <a:lvl9pPr lvl="8">
              <a:spcBef>
                <a:spcPts val="0"/>
              </a:spcBef>
              <a:buClr>
                <a:schemeClr val="lt1"/>
              </a:buClr>
              <a:buSzPct val="100000"/>
              <a:defRPr sz="5400">
                <a:solidFill>
                  <a:schemeClr val="lt1"/>
                </a:solidFill>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bg>
      <p:bgPr>
        <a:solidFill>
          <a:schemeClr val="dk1"/>
        </a:solidFill>
      </p:bgPr>
    </p:bg>
    <p:spTree>
      <p:nvGrpSpPr>
        <p:cNvPr id="41" name="Shape 41"/>
        <p:cNvGrpSpPr/>
        <p:nvPr/>
      </p:nvGrpSpPr>
      <p:grpSpPr>
        <a:xfrm>
          <a:off x="0" y="0"/>
          <a:ext cx="0" cy="0"/>
          <a:chOff x="0" y="0"/>
          <a:chExt cx="0" cy="0"/>
        </a:xfrm>
      </p:grpSpPr>
      <p:sp>
        <p:nvSpPr>
          <p:cNvPr id="42" name="Shape 42"/>
          <p:cNvSpPr/>
          <p:nvPr/>
        </p:nvSpPr>
        <p:spPr>
          <a:xfrm>
            <a:off x="4572000" y="175"/>
            <a:ext cx="4572000" cy="5143500"/>
          </a:xfrm>
          <a:prstGeom prst="rect">
            <a:avLst/>
          </a:prstGeom>
          <a:solidFill>
            <a:schemeClr val="lt1"/>
          </a:solidFill>
          <a:ln>
            <a:noFill/>
          </a:ln>
        </p:spPr>
        <p:txBody>
          <a:bodyPr anchorCtr="0" anchor="ctr" bIns="91425" lIns="91425" rIns="91425" tIns="91425">
            <a:noAutofit/>
          </a:bodyPr>
          <a:lstStyle/>
          <a:p>
            <a:pPr lvl="0">
              <a:spcBef>
                <a:spcPts val="0"/>
              </a:spcBef>
              <a:buNone/>
            </a:pPr>
            <a:r>
              <a:t/>
            </a:r>
            <a:endParaRPr/>
          </a:p>
        </p:txBody>
      </p:sp>
      <p:cxnSp>
        <p:nvCxnSpPr>
          <p:cNvPr id="43" name="Shape 43"/>
          <p:cNvCxnSpPr/>
          <p:nvPr/>
        </p:nvCxnSpPr>
        <p:spPr>
          <a:xfrm>
            <a:off x="5029675" y="4495500"/>
            <a:ext cx="577200" cy="0"/>
          </a:xfrm>
          <a:prstGeom prst="straightConnector1">
            <a:avLst/>
          </a:prstGeom>
          <a:noFill/>
          <a:ln cap="flat" cmpd="sng" w="19050">
            <a:solidFill>
              <a:schemeClr val="dk1"/>
            </a:solidFill>
            <a:prstDash val="lgDash"/>
            <a:round/>
            <a:headEnd len="med" w="med" type="none"/>
            <a:tailEnd len="med" w="med" type="none"/>
          </a:ln>
        </p:spPr>
      </p:cxnSp>
      <p:sp>
        <p:nvSpPr>
          <p:cNvPr id="44" name="Shape 44"/>
          <p:cNvSpPr txBox="1"/>
          <p:nvPr>
            <p:ph type="title"/>
          </p:nvPr>
        </p:nvSpPr>
        <p:spPr>
          <a:xfrm>
            <a:off x="265500" y="1078750"/>
            <a:ext cx="4045200" cy="1789200"/>
          </a:xfrm>
          <a:prstGeom prst="rect">
            <a:avLst/>
          </a:prstGeom>
        </p:spPr>
        <p:txBody>
          <a:bodyPr anchorCtr="0" anchor="b" bIns="91425" lIns="91425" rIns="91425" tIns="91425"/>
          <a:lstStyle>
            <a:lvl1pPr lvl="0" algn="ctr">
              <a:spcBef>
                <a:spcPts val="0"/>
              </a:spcBef>
              <a:buClr>
                <a:schemeClr val="lt1"/>
              </a:buClr>
              <a:buSzPct val="100000"/>
              <a:defRPr sz="4600">
                <a:solidFill>
                  <a:schemeClr val="lt1"/>
                </a:solidFill>
              </a:defRPr>
            </a:lvl1pPr>
            <a:lvl2pPr lvl="1" algn="ctr">
              <a:spcBef>
                <a:spcPts val="0"/>
              </a:spcBef>
              <a:buClr>
                <a:schemeClr val="lt1"/>
              </a:buClr>
              <a:buSzPct val="100000"/>
              <a:defRPr sz="4600">
                <a:solidFill>
                  <a:schemeClr val="lt1"/>
                </a:solidFill>
              </a:defRPr>
            </a:lvl2pPr>
            <a:lvl3pPr lvl="2" algn="ctr">
              <a:spcBef>
                <a:spcPts val="0"/>
              </a:spcBef>
              <a:buClr>
                <a:schemeClr val="lt1"/>
              </a:buClr>
              <a:buSzPct val="100000"/>
              <a:defRPr sz="4600">
                <a:solidFill>
                  <a:schemeClr val="lt1"/>
                </a:solidFill>
              </a:defRPr>
            </a:lvl3pPr>
            <a:lvl4pPr lvl="3" algn="ctr">
              <a:spcBef>
                <a:spcPts val="0"/>
              </a:spcBef>
              <a:buClr>
                <a:schemeClr val="lt1"/>
              </a:buClr>
              <a:buSzPct val="100000"/>
              <a:defRPr sz="4600">
                <a:solidFill>
                  <a:schemeClr val="lt1"/>
                </a:solidFill>
              </a:defRPr>
            </a:lvl4pPr>
            <a:lvl5pPr lvl="4" algn="ctr">
              <a:spcBef>
                <a:spcPts val="0"/>
              </a:spcBef>
              <a:buClr>
                <a:schemeClr val="lt1"/>
              </a:buClr>
              <a:buSzPct val="100000"/>
              <a:defRPr sz="4600">
                <a:solidFill>
                  <a:schemeClr val="lt1"/>
                </a:solidFill>
              </a:defRPr>
            </a:lvl5pPr>
            <a:lvl6pPr lvl="5" algn="ctr">
              <a:spcBef>
                <a:spcPts val="0"/>
              </a:spcBef>
              <a:buClr>
                <a:schemeClr val="lt1"/>
              </a:buClr>
              <a:buSzPct val="100000"/>
              <a:defRPr sz="4600">
                <a:solidFill>
                  <a:schemeClr val="lt1"/>
                </a:solidFill>
              </a:defRPr>
            </a:lvl6pPr>
            <a:lvl7pPr lvl="6" algn="ctr">
              <a:spcBef>
                <a:spcPts val="0"/>
              </a:spcBef>
              <a:buClr>
                <a:schemeClr val="lt1"/>
              </a:buClr>
              <a:buSzPct val="100000"/>
              <a:defRPr sz="4600">
                <a:solidFill>
                  <a:schemeClr val="lt1"/>
                </a:solidFill>
              </a:defRPr>
            </a:lvl7pPr>
            <a:lvl8pPr lvl="7" algn="ctr">
              <a:spcBef>
                <a:spcPts val="0"/>
              </a:spcBef>
              <a:buClr>
                <a:schemeClr val="lt1"/>
              </a:buClr>
              <a:buSzPct val="100000"/>
              <a:defRPr sz="4600">
                <a:solidFill>
                  <a:schemeClr val="lt1"/>
                </a:solidFill>
              </a:defRPr>
            </a:lvl8pPr>
            <a:lvl9pPr lvl="8" algn="ctr">
              <a:spcBef>
                <a:spcPts val="0"/>
              </a:spcBef>
              <a:buClr>
                <a:schemeClr val="lt1"/>
              </a:buClr>
              <a:buSzPct val="100000"/>
              <a:defRPr sz="4600">
                <a:solidFill>
                  <a:schemeClr val="lt1"/>
                </a:solidFill>
              </a:defRPr>
            </a:lvl9pPr>
          </a:lstStyle>
          <a:p/>
        </p:txBody>
      </p:sp>
      <p:sp>
        <p:nvSpPr>
          <p:cNvPr id="45" name="Shape 45"/>
          <p:cNvSpPr txBox="1"/>
          <p:nvPr>
            <p:ph idx="1" type="subTitle"/>
          </p:nvPr>
        </p:nvSpPr>
        <p:spPr>
          <a:xfrm>
            <a:off x="265500" y="2921400"/>
            <a:ext cx="4045200" cy="1345500"/>
          </a:xfrm>
          <a:prstGeom prst="rect">
            <a:avLst/>
          </a:prstGeom>
        </p:spPr>
        <p:txBody>
          <a:bodyPr anchorCtr="0" anchor="t" bIns="91425" lIns="91425" rIns="91425" tIns="91425"/>
          <a:lstStyle>
            <a:lvl1pPr lvl="0" algn="ctr">
              <a:lnSpc>
                <a:spcPct val="100000"/>
              </a:lnSpc>
              <a:spcBef>
                <a:spcPts val="0"/>
              </a:spcBef>
              <a:spcAft>
                <a:spcPts val="0"/>
              </a:spcAft>
              <a:buClr>
                <a:schemeClr val="lt1"/>
              </a:buClr>
              <a:buSzPct val="100000"/>
              <a:buNone/>
              <a:defRPr sz="1900">
                <a:solidFill>
                  <a:schemeClr val="lt1"/>
                </a:solidFill>
              </a:defRPr>
            </a:lvl1pPr>
            <a:lvl2pPr lvl="1" algn="ctr">
              <a:lnSpc>
                <a:spcPct val="100000"/>
              </a:lnSpc>
              <a:spcBef>
                <a:spcPts val="0"/>
              </a:spcBef>
              <a:spcAft>
                <a:spcPts val="0"/>
              </a:spcAft>
              <a:buClr>
                <a:schemeClr val="lt1"/>
              </a:buClr>
              <a:buSzPct val="100000"/>
              <a:buNone/>
              <a:defRPr sz="1900">
                <a:solidFill>
                  <a:schemeClr val="lt1"/>
                </a:solidFill>
              </a:defRPr>
            </a:lvl2pPr>
            <a:lvl3pPr lvl="2" algn="ctr">
              <a:lnSpc>
                <a:spcPct val="100000"/>
              </a:lnSpc>
              <a:spcBef>
                <a:spcPts val="0"/>
              </a:spcBef>
              <a:spcAft>
                <a:spcPts val="0"/>
              </a:spcAft>
              <a:buClr>
                <a:schemeClr val="lt1"/>
              </a:buClr>
              <a:buSzPct val="100000"/>
              <a:buNone/>
              <a:defRPr sz="1900">
                <a:solidFill>
                  <a:schemeClr val="lt1"/>
                </a:solidFill>
              </a:defRPr>
            </a:lvl3pPr>
            <a:lvl4pPr lvl="3" algn="ctr">
              <a:lnSpc>
                <a:spcPct val="100000"/>
              </a:lnSpc>
              <a:spcBef>
                <a:spcPts val="0"/>
              </a:spcBef>
              <a:spcAft>
                <a:spcPts val="0"/>
              </a:spcAft>
              <a:buClr>
                <a:schemeClr val="lt1"/>
              </a:buClr>
              <a:buSzPct val="100000"/>
              <a:buNone/>
              <a:defRPr sz="1900">
                <a:solidFill>
                  <a:schemeClr val="lt1"/>
                </a:solidFill>
              </a:defRPr>
            </a:lvl4pPr>
            <a:lvl5pPr lvl="4" algn="ctr">
              <a:lnSpc>
                <a:spcPct val="100000"/>
              </a:lnSpc>
              <a:spcBef>
                <a:spcPts val="0"/>
              </a:spcBef>
              <a:spcAft>
                <a:spcPts val="0"/>
              </a:spcAft>
              <a:buClr>
                <a:schemeClr val="lt1"/>
              </a:buClr>
              <a:buSzPct val="100000"/>
              <a:buNone/>
              <a:defRPr sz="1900">
                <a:solidFill>
                  <a:schemeClr val="lt1"/>
                </a:solidFill>
              </a:defRPr>
            </a:lvl5pPr>
            <a:lvl6pPr lvl="5" algn="ctr">
              <a:lnSpc>
                <a:spcPct val="100000"/>
              </a:lnSpc>
              <a:spcBef>
                <a:spcPts val="0"/>
              </a:spcBef>
              <a:spcAft>
                <a:spcPts val="0"/>
              </a:spcAft>
              <a:buClr>
                <a:schemeClr val="lt1"/>
              </a:buClr>
              <a:buSzPct val="100000"/>
              <a:buNone/>
              <a:defRPr sz="1900">
                <a:solidFill>
                  <a:schemeClr val="lt1"/>
                </a:solidFill>
              </a:defRPr>
            </a:lvl6pPr>
            <a:lvl7pPr lvl="6" algn="ctr">
              <a:lnSpc>
                <a:spcPct val="100000"/>
              </a:lnSpc>
              <a:spcBef>
                <a:spcPts val="0"/>
              </a:spcBef>
              <a:spcAft>
                <a:spcPts val="0"/>
              </a:spcAft>
              <a:buClr>
                <a:schemeClr val="lt1"/>
              </a:buClr>
              <a:buSzPct val="100000"/>
              <a:buNone/>
              <a:defRPr sz="1900">
                <a:solidFill>
                  <a:schemeClr val="lt1"/>
                </a:solidFill>
              </a:defRPr>
            </a:lvl7pPr>
            <a:lvl8pPr lvl="7" algn="ctr">
              <a:lnSpc>
                <a:spcPct val="100000"/>
              </a:lnSpc>
              <a:spcBef>
                <a:spcPts val="0"/>
              </a:spcBef>
              <a:spcAft>
                <a:spcPts val="0"/>
              </a:spcAft>
              <a:buClr>
                <a:schemeClr val="lt1"/>
              </a:buClr>
              <a:buSzPct val="100000"/>
              <a:buNone/>
              <a:defRPr sz="1900">
                <a:solidFill>
                  <a:schemeClr val="lt1"/>
                </a:solidFill>
              </a:defRPr>
            </a:lvl8pPr>
            <a:lvl9pPr lvl="8" algn="ctr">
              <a:lnSpc>
                <a:spcPct val="100000"/>
              </a:lnSpc>
              <a:spcBef>
                <a:spcPts val="0"/>
              </a:spcBef>
              <a:spcAft>
                <a:spcPts val="0"/>
              </a:spcAft>
              <a:buClr>
                <a:schemeClr val="lt1"/>
              </a:buClr>
              <a:buSzPct val="100000"/>
              <a:buNone/>
              <a:defRPr sz="1900">
                <a:solidFill>
                  <a:schemeClr val="lt1"/>
                </a:solidFill>
              </a:defRPr>
            </a:lvl9pPr>
          </a:lstStyle>
          <a:p/>
        </p:txBody>
      </p:sp>
      <p:sp>
        <p:nvSpPr>
          <p:cNvPr id="46" name="Shape 46"/>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8" name="Shape 48"/>
        <p:cNvGrpSpPr/>
        <p:nvPr/>
      </p:nvGrpSpPr>
      <p:grpSpPr>
        <a:xfrm>
          <a:off x="0" y="0"/>
          <a:ext cx="0" cy="0"/>
          <a:chOff x="0" y="0"/>
          <a:chExt cx="0" cy="0"/>
        </a:xfrm>
      </p:grpSpPr>
      <p:sp>
        <p:nvSpPr>
          <p:cNvPr id="49" name="Shape 49"/>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SzPct val="100000"/>
              <a:buFont typeface="Oswald"/>
              <a:buNone/>
              <a:defRPr sz="2100">
                <a:latin typeface="Oswald"/>
                <a:ea typeface="Oswald"/>
                <a:cs typeface="Oswald"/>
                <a:sym typeface="Oswald"/>
              </a:defRPr>
            </a:lvl1pPr>
          </a:lstStyle>
          <a:p/>
        </p:txBody>
      </p:sp>
      <p:sp>
        <p:nvSpPr>
          <p:cNvPr id="50" name="Shape 5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372500"/>
            <a:ext cx="8520600" cy="733500"/>
          </a:xfrm>
          <a:prstGeom prst="rect">
            <a:avLst/>
          </a:prstGeom>
          <a:noFill/>
          <a:ln>
            <a:noFill/>
          </a:ln>
        </p:spPr>
        <p:txBody>
          <a:bodyPr anchorCtr="0" anchor="b" bIns="91425" lIns="91425" rIns="91425" tIns="91425"/>
          <a:lstStyle>
            <a:lvl1pPr lvl="0">
              <a:spcBef>
                <a:spcPts val="0"/>
              </a:spcBef>
              <a:buClr>
                <a:schemeClr val="dk2"/>
              </a:buClr>
              <a:buSzPct val="100000"/>
              <a:buFont typeface="Oswald"/>
              <a:buNone/>
              <a:defRPr sz="3000">
                <a:solidFill>
                  <a:schemeClr val="dk2"/>
                </a:solidFill>
                <a:latin typeface="Oswald"/>
                <a:ea typeface="Oswald"/>
                <a:cs typeface="Oswald"/>
                <a:sym typeface="Oswald"/>
              </a:defRPr>
            </a:lvl1pPr>
            <a:lvl2pPr lvl="1">
              <a:spcBef>
                <a:spcPts val="0"/>
              </a:spcBef>
              <a:buClr>
                <a:schemeClr val="dk2"/>
              </a:buClr>
              <a:buSzPct val="100000"/>
              <a:buFont typeface="Oswald"/>
              <a:buNone/>
              <a:defRPr sz="3000">
                <a:solidFill>
                  <a:schemeClr val="dk2"/>
                </a:solidFill>
                <a:latin typeface="Oswald"/>
                <a:ea typeface="Oswald"/>
                <a:cs typeface="Oswald"/>
                <a:sym typeface="Oswald"/>
              </a:defRPr>
            </a:lvl2pPr>
            <a:lvl3pPr lvl="2">
              <a:spcBef>
                <a:spcPts val="0"/>
              </a:spcBef>
              <a:buClr>
                <a:schemeClr val="dk2"/>
              </a:buClr>
              <a:buSzPct val="100000"/>
              <a:buFont typeface="Oswald"/>
              <a:buNone/>
              <a:defRPr sz="3000">
                <a:solidFill>
                  <a:schemeClr val="dk2"/>
                </a:solidFill>
                <a:latin typeface="Oswald"/>
                <a:ea typeface="Oswald"/>
                <a:cs typeface="Oswald"/>
                <a:sym typeface="Oswald"/>
              </a:defRPr>
            </a:lvl3pPr>
            <a:lvl4pPr lvl="3">
              <a:spcBef>
                <a:spcPts val="0"/>
              </a:spcBef>
              <a:buClr>
                <a:schemeClr val="dk2"/>
              </a:buClr>
              <a:buSzPct val="100000"/>
              <a:buFont typeface="Oswald"/>
              <a:buNone/>
              <a:defRPr sz="3000">
                <a:solidFill>
                  <a:schemeClr val="dk2"/>
                </a:solidFill>
                <a:latin typeface="Oswald"/>
                <a:ea typeface="Oswald"/>
                <a:cs typeface="Oswald"/>
                <a:sym typeface="Oswald"/>
              </a:defRPr>
            </a:lvl4pPr>
            <a:lvl5pPr lvl="4">
              <a:spcBef>
                <a:spcPts val="0"/>
              </a:spcBef>
              <a:buClr>
                <a:schemeClr val="dk2"/>
              </a:buClr>
              <a:buSzPct val="100000"/>
              <a:buFont typeface="Oswald"/>
              <a:buNone/>
              <a:defRPr sz="3000">
                <a:solidFill>
                  <a:schemeClr val="dk2"/>
                </a:solidFill>
                <a:latin typeface="Oswald"/>
                <a:ea typeface="Oswald"/>
                <a:cs typeface="Oswald"/>
                <a:sym typeface="Oswald"/>
              </a:defRPr>
            </a:lvl5pPr>
            <a:lvl6pPr lvl="5">
              <a:spcBef>
                <a:spcPts val="0"/>
              </a:spcBef>
              <a:buClr>
                <a:schemeClr val="dk2"/>
              </a:buClr>
              <a:buSzPct val="100000"/>
              <a:buFont typeface="Oswald"/>
              <a:buNone/>
              <a:defRPr sz="3000">
                <a:solidFill>
                  <a:schemeClr val="dk2"/>
                </a:solidFill>
                <a:latin typeface="Oswald"/>
                <a:ea typeface="Oswald"/>
                <a:cs typeface="Oswald"/>
                <a:sym typeface="Oswald"/>
              </a:defRPr>
            </a:lvl6pPr>
            <a:lvl7pPr lvl="6">
              <a:spcBef>
                <a:spcPts val="0"/>
              </a:spcBef>
              <a:buClr>
                <a:schemeClr val="dk2"/>
              </a:buClr>
              <a:buSzPct val="100000"/>
              <a:buFont typeface="Oswald"/>
              <a:buNone/>
              <a:defRPr sz="3000">
                <a:solidFill>
                  <a:schemeClr val="dk2"/>
                </a:solidFill>
                <a:latin typeface="Oswald"/>
                <a:ea typeface="Oswald"/>
                <a:cs typeface="Oswald"/>
                <a:sym typeface="Oswald"/>
              </a:defRPr>
            </a:lvl7pPr>
            <a:lvl8pPr lvl="7">
              <a:spcBef>
                <a:spcPts val="0"/>
              </a:spcBef>
              <a:buClr>
                <a:schemeClr val="dk2"/>
              </a:buClr>
              <a:buSzPct val="100000"/>
              <a:buFont typeface="Oswald"/>
              <a:buNone/>
              <a:defRPr sz="3000">
                <a:solidFill>
                  <a:schemeClr val="dk2"/>
                </a:solidFill>
                <a:latin typeface="Oswald"/>
                <a:ea typeface="Oswald"/>
                <a:cs typeface="Oswald"/>
                <a:sym typeface="Oswald"/>
              </a:defRPr>
            </a:lvl8pPr>
            <a:lvl9pPr lvl="8">
              <a:spcBef>
                <a:spcPts val="0"/>
              </a:spcBef>
              <a:buClr>
                <a:schemeClr val="dk2"/>
              </a:buClr>
              <a:buSzPct val="100000"/>
              <a:buFont typeface="Oswald"/>
              <a:buNone/>
              <a:defRPr sz="3000">
                <a:solidFill>
                  <a:schemeClr val="dk2"/>
                </a:solidFill>
                <a:latin typeface="Oswald"/>
                <a:ea typeface="Oswald"/>
                <a:cs typeface="Oswald"/>
                <a:sym typeface="Oswald"/>
              </a:defRPr>
            </a:lvl9pPr>
          </a:lstStyle>
          <a:p/>
        </p:txBody>
      </p:sp>
      <p:sp>
        <p:nvSpPr>
          <p:cNvPr id="7" name="Shape 7"/>
          <p:cNvSpPr txBox="1"/>
          <p:nvPr>
            <p:ph idx="1" type="body"/>
          </p:nvPr>
        </p:nvSpPr>
        <p:spPr>
          <a:xfrm>
            <a:off x="311700" y="1468825"/>
            <a:ext cx="8520600" cy="30999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Source Code Pro"/>
              <a:defRPr sz="1800">
                <a:solidFill>
                  <a:schemeClr val="dk2"/>
                </a:solidFill>
                <a:latin typeface="Source Code Pro"/>
                <a:ea typeface="Source Code Pro"/>
                <a:cs typeface="Source Code Pro"/>
                <a:sym typeface="Source Code Pro"/>
              </a:defRPr>
            </a:lvl1pPr>
            <a:lvl2pPr lvl="1">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2pPr>
            <a:lvl3pPr lvl="2">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3pPr>
            <a:lvl4pPr lvl="3">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4pPr>
            <a:lvl5pPr lvl="4">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5pPr>
            <a:lvl6pPr lvl="5">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6pPr>
            <a:lvl7pPr lvl="6">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7pPr>
            <a:lvl8pPr lvl="7">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8pPr>
            <a:lvl9pPr lvl="8">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latin typeface="Source Code Pro"/>
                <a:ea typeface="Source Code Pro"/>
                <a:cs typeface="Source Code Pro"/>
                <a:sym typeface="Source Code Pr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8.png"/><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1.png"/><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2.png"/><Relationship Id="rId4" Type="http://schemas.openxmlformats.org/officeDocument/2006/relationships/image" Target="../media/image37.png"/><Relationship Id="rId5" Type="http://schemas.openxmlformats.org/officeDocument/2006/relationships/image" Target="../media/image3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0.png"/><Relationship Id="rId4" Type="http://schemas.openxmlformats.org/officeDocument/2006/relationships/image" Target="../media/image29.png"/><Relationship Id="rId5"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3.png"/><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 name="Shape 61"/>
        <p:cNvGrpSpPr/>
        <p:nvPr/>
      </p:nvGrpSpPr>
      <p:grpSpPr>
        <a:xfrm>
          <a:off x="0" y="0"/>
          <a:ext cx="0" cy="0"/>
          <a:chOff x="0" y="0"/>
          <a:chExt cx="0" cy="0"/>
        </a:xfrm>
      </p:grpSpPr>
      <p:sp>
        <p:nvSpPr>
          <p:cNvPr id="62" name="Shape 62"/>
          <p:cNvSpPr txBox="1"/>
          <p:nvPr>
            <p:ph type="ctrTitle"/>
          </p:nvPr>
        </p:nvSpPr>
        <p:spPr>
          <a:xfrm>
            <a:off x="411175" y="644300"/>
            <a:ext cx="8282400" cy="2109000"/>
          </a:xfrm>
          <a:prstGeom prst="rect">
            <a:avLst/>
          </a:prstGeom>
        </p:spPr>
        <p:txBody>
          <a:bodyPr anchorCtr="0" anchor="b" bIns="91425" lIns="91425" rIns="91425" tIns="91425">
            <a:noAutofit/>
          </a:bodyPr>
          <a:lstStyle/>
          <a:p>
            <a:pPr lvl="0" algn="l">
              <a:spcBef>
                <a:spcPts val="0"/>
              </a:spcBef>
              <a:buNone/>
            </a:pPr>
            <a:r>
              <a:t/>
            </a:r>
            <a:endParaRPr/>
          </a:p>
        </p:txBody>
      </p:sp>
      <p:sp>
        <p:nvSpPr>
          <p:cNvPr id="63" name="Shape 63"/>
          <p:cNvSpPr txBox="1"/>
          <p:nvPr>
            <p:ph idx="1" type="subTitle"/>
          </p:nvPr>
        </p:nvSpPr>
        <p:spPr>
          <a:xfrm>
            <a:off x="411175" y="3398250"/>
            <a:ext cx="8282400" cy="1260600"/>
          </a:xfrm>
          <a:prstGeom prst="rect">
            <a:avLst/>
          </a:prstGeom>
        </p:spPr>
        <p:txBody>
          <a:bodyPr anchorCtr="0" anchor="ctr" bIns="91425" lIns="91425" rIns="91425" tIns="91425">
            <a:noAutofit/>
          </a:bodyPr>
          <a:lstStyle/>
          <a:p>
            <a:pPr lvl="0">
              <a:spcBef>
                <a:spcPts val="0"/>
              </a:spcBef>
              <a:buNone/>
            </a:pPr>
            <a:r>
              <a:t/>
            </a:r>
            <a:endParaRPr>
              <a:solidFill>
                <a:srgbClr val="E69138"/>
              </a:solidFill>
            </a:endParaRPr>
          </a:p>
          <a:p>
            <a:pPr lvl="0">
              <a:spcBef>
                <a:spcPts val="0"/>
              </a:spcBef>
              <a:buNone/>
            </a:pPr>
            <a:r>
              <a:rPr lang="en">
                <a:solidFill>
                  <a:srgbClr val="E69138"/>
                </a:solidFill>
              </a:rPr>
              <a:t>Database Design Proposal</a:t>
            </a:r>
          </a:p>
          <a:p>
            <a:pPr lvl="0">
              <a:spcBef>
                <a:spcPts val="0"/>
              </a:spcBef>
              <a:buNone/>
            </a:pPr>
            <a:r>
              <a:rPr lang="en">
                <a:solidFill>
                  <a:srgbClr val="E69138"/>
                </a:solidFill>
              </a:rPr>
              <a:t>Bridget Leahy</a:t>
            </a:r>
          </a:p>
        </p:txBody>
      </p:sp>
      <p:pic>
        <p:nvPicPr>
          <p:cNvPr id="64" name="Shape 64"/>
          <p:cNvPicPr preferRelativeResize="0"/>
          <p:nvPr/>
        </p:nvPicPr>
        <p:blipFill>
          <a:blip r:embed="rId3">
            <a:alphaModFix/>
          </a:blip>
          <a:stretch>
            <a:fillRect/>
          </a:stretch>
        </p:blipFill>
        <p:spPr>
          <a:xfrm>
            <a:off x="2727812" y="999300"/>
            <a:ext cx="3649125" cy="16785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3" name="Shape 123"/>
        <p:cNvGrpSpPr/>
        <p:nvPr/>
      </p:nvGrpSpPr>
      <p:grpSpPr>
        <a:xfrm>
          <a:off x="0" y="0"/>
          <a:ext cx="0" cy="0"/>
          <a:chOff x="0" y="0"/>
          <a:chExt cx="0" cy="0"/>
        </a:xfrm>
      </p:grpSpPr>
      <p:sp>
        <p:nvSpPr>
          <p:cNvPr id="124" name="Shape 124"/>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Managers Table</a:t>
            </a:r>
          </a:p>
        </p:txBody>
      </p:sp>
      <p:sp>
        <p:nvSpPr>
          <p:cNvPr id="125" name="Shape 125"/>
          <p:cNvSpPr txBox="1"/>
          <p:nvPr>
            <p:ph idx="1" type="body"/>
          </p:nvPr>
        </p:nvSpPr>
        <p:spPr>
          <a:xfrm>
            <a:off x="311700" y="1364425"/>
            <a:ext cx="8520600" cy="32043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400"/>
              <a:t>The managers table contains the store ID, hourly wage in U.S. dollars, original hire date, promotion to manager date, and hourly wage for each manager. A person cannot be added to the manager table unless he or she already exists in the staff table. </a:t>
            </a:r>
            <a:r>
              <a:rPr lang="en" sz="1400"/>
              <a:t>The person must be a manager for the same store as in the staff table. A person cannot be promoted at a date earlier than he or she is hired and if salary is not entered, the default value will be $20 based on company policy.</a:t>
            </a:r>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rPr lang="en" sz="1200"/>
              <a:t>DROP TABLE IF EXISTS Managers;</a:t>
            </a:r>
          </a:p>
          <a:p>
            <a:pPr lvl="0" rtl="0">
              <a:lnSpc>
                <a:spcPct val="100000"/>
              </a:lnSpc>
              <a:spcBef>
                <a:spcPts val="0"/>
              </a:spcBef>
              <a:spcAft>
                <a:spcPts val="0"/>
              </a:spcAft>
              <a:buNone/>
            </a:pPr>
            <a:r>
              <a:rPr lang="en" sz="1200"/>
              <a:t>CREATE TABLE Managers (</a:t>
            </a:r>
          </a:p>
          <a:p>
            <a:pPr indent="0" lvl="0" marL="457200" rtl="0">
              <a:lnSpc>
                <a:spcPct val="100000"/>
              </a:lnSpc>
              <a:spcBef>
                <a:spcPts val="0"/>
              </a:spcBef>
              <a:spcAft>
                <a:spcPts val="0"/>
              </a:spcAft>
              <a:buNone/>
            </a:pPr>
            <a:r>
              <a:rPr lang="en" sz="1200"/>
              <a:t>PID char(4) not null references Staff(PID),</a:t>
            </a:r>
          </a:p>
          <a:p>
            <a:pPr indent="0" lvl="0" marL="457200" rtl="0">
              <a:lnSpc>
                <a:spcPct val="100000"/>
              </a:lnSpc>
              <a:spcBef>
                <a:spcPts val="0"/>
              </a:spcBef>
              <a:spcAft>
                <a:spcPts val="0"/>
              </a:spcAft>
              <a:buNone/>
            </a:pPr>
            <a:r>
              <a:rPr lang="en" sz="1200"/>
              <a:t>SID char(4)  not null references Stores(SID),</a:t>
            </a:r>
          </a:p>
          <a:p>
            <a:pPr indent="0" lvl="0" marL="457200" rtl="0">
              <a:lnSpc>
                <a:spcPct val="100000"/>
              </a:lnSpc>
              <a:spcBef>
                <a:spcPts val="0"/>
              </a:spcBef>
              <a:spcAft>
                <a:spcPts val="0"/>
              </a:spcAft>
              <a:buNone/>
            </a:pPr>
            <a:r>
              <a:rPr lang="en" sz="1200"/>
              <a:t>HireDate date,</a:t>
            </a:r>
          </a:p>
          <a:p>
            <a:pPr indent="0" lvl="0" marL="457200" rtl="0">
              <a:lnSpc>
                <a:spcPct val="100000"/>
              </a:lnSpc>
              <a:spcBef>
                <a:spcPts val="0"/>
              </a:spcBef>
              <a:spcAft>
                <a:spcPts val="0"/>
              </a:spcAft>
              <a:buNone/>
            </a:pPr>
            <a:r>
              <a:rPr lang="en" sz="1200"/>
              <a:t>PromotionDate date,</a:t>
            </a:r>
          </a:p>
          <a:p>
            <a:pPr indent="0" lvl="0" marL="457200" rtl="0">
              <a:lnSpc>
                <a:spcPct val="100000"/>
              </a:lnSpc>
              <a:spcBef>
                <a:spcPts val="0"/>
              </a:spcBef>
              <a:spcAft>
                <a:spcPts val="0"/>
              </a:spcAft>
              <a:buNone/>
            </a:pPr>
            <a:r>
              <a:rPr lang="en" sz="1200"/>
              <a:t>HourlyWageUSD numeric(10,2) default 20.00,</a:t>
            </a:r>
          </a:p>
          <a:p>
            <a:pPr indent="0" lvl="0" marL="457200" rtl="0">
              <a:lnSpc>
                <a:spcPct val="100000"/>
              </a:lnSpc>
              <a:spcBef>
                <a:spcPts val="0"/>
              </a:spcBef>
              <a:spcAft>
                <a:spcPts val="0"/>
              </a:spcAft>
              <a:buNone/>
            </a:pPr>
            <a:r>
              <a:rPr lang="en" sz="1200"/>
              <a:t>primary key(PID),</a:t>
            </a:r>
          </a:p>
          <a:p>
            <a:pPr indent="0" lvl="0" marL="457200" rtl="0">
              <a:lnSpc>
                <a:spcPct val="100000"/>
              </a:lnSpc>
              <a:spcBef>
                <a:spcPts val="0"/>
              </a:spcBef>
              <a:spcAft>
                <a:spcPts val="0"/>
              </a:spcAft>
              <a:buNone/>
            </a:pPr>
            <a:r>
              <a:rPr lang="en" sz="1200"/>
              <a:t>check (PromotionDate &gt; HireDate)</a:t>
            </a:r>
          </a:p>
          <a:p>
            <a:pPr lvl="0" rtl="0">
              <a:lnSpc>
                <a:spcPct val="100000"/>
              </a:lnSpc>
              <a:spcBef>
                <a:spcPts val="0"/>
              </a:spcBef>
              <a:spcAft>
                <a:spcPts val="0"/>
              </a:spcAft>
              <a:buNone/>
            </a:pPr>
            <a:r>
              <a:rPr lang="en" sz="1200"/>
              <a:t>);</a:t>
            </a:r>
          </a:p>
          <a:p>
            <a:pPr lvl="0">
              <a:lnSpc>
                <a:spcPct val="100000"/>
              </a:lnSpc>
              <a:spcBef>
                <a:spcPts val="0"/>
              </a:spcBef>
              <a:spcAft>
                <a:spcPts val="0"/>
              </a:spcAft>
              <a:buNone/>
            </a:pPr>
            <a:r>
              <a:t/>
            </a:r>
            <a:endParaRPr sz="1500"/>
          </a:p>
        </p:txBody>
      </p:sp>
      <p:sp>
        <p:nvSpPr>
          <p:cNvPr id="126" name="Shape 126"/>
          <p:cNvSpPr txBox="1"/>
          <p:nvPr/>
        </p:nvSpPr>
        <p:spPr>
          <a:xfrm>
            <a:off x="5023450" y="2652025"/>
            <a:ext cx="4073700" cy="733500"/>
          </a:xfrm>
          <a:prstGeom prst="rect">
            <a:avLst/>
          </a:prstGeom>
          <a:noFill/>
          <a:ln>
            <a:noFill/>
          </a:ln>
        </p:spPr>
        <p:txBody>
          <a:bodyPr anchorCtr="0" anchor="t" bIns="91425" lIns="91425" rIns="91425" tIns="91425">
            <a:noAutofit/>
          </a:bodyPr>
          <a:lstStyle/>
          <a:p>
            <a:pPr lvl="0" rtl="0">
              <a:spcBef>
                <a:spcPts val="0"/>
              </a:spcBef>
              <a:buNone/>
            </a:pPr>
            <a:r>
              <a:t/>
            </a:r>
            <a:endParaRPr sz="1200">
              <a:solidFill>
                <a:schemeClr val="dk2"/>
              </a:solidFill>
              <a:latin typeface="Source Code Pro"/>
              <a:ea typeface="Source Code Pro"/>
              <a:cs typeface="Source Code Pro"/>
              <a:sym typeface="Source Code Pro"/>
            </a:endParaRPr>
          </a:p>
          <a:p>
            <a:pPr lvl="0" rtl="0">
              <a:spcBef>
                <a:spcPts val="0"/>
              </a:spcBef>
              <a:buNone/>
            </a:pPr>
            <a:r>
              <a:rPr lang="en" sz="1200">
                <a:solidFill>
                  <a:schemeClr val="dk2"/>
                </a:solidFill>
                <a:latin typeface="Source Code Pro"/>
                <a:ea typeface="Source Code Pro"/>
                <a:cs typeface="Source Code Pro"/>
                <a:sym typeface="Source Code Pro"/>
              </a:rPr>
              <a:t>Functional Dependencies:</a:t>
            </a:r>
          </a:p>
          <a:p>
            <a:pPr indent="0" lvl="0" marL="457200" rtl="0">
              <a:spcBef>
                <a:spcPts val="0"/>
              </a:spcBef>
              <a:buNone/>
            </a:pPr>
            <a:r>
              <a:rPr lang="en" sz="1200" u="sng">
                <a:solidFill>
                  <a:schemeClr val="dk2"/>
                </a:solidFill>
                <a:latin typeface="Source Code Pro"/>
                <a:ea typeface="Source Code Pro"/>
                <a:cs typeface="Source Code Pro"/>
                <a:sym typeface="Source Code Pro"/>
              </a:rPr>
              <a:t>PID</a:t>
            </a:r>
            <a:r>
              <a:rPr lang="en" sz="1200">
                <a:solidFill>
                  <a:schemeClr val="dk2"/>
                </a:solidFill>
                <a:latin typeface="Source Code Pro"/>
                <a:ea typeface="Source Code Pro"/>
                <a:cs typeface="Source Code Pro"/>
                <a:sym typeface="Source Code Pro"/>
              </a:rPr>
              <a:t> → SID, HireDate, PromotionDate,</a:t>
            </a:r>
          </a:p>
          <a:p>
            <a:pPr indent="0" lvl="0" marL="914400" rtl="0">
              <a:spcBef>
                <a:spcPts val="0"/>
              </a:spcBef>
              <a:buNone/>
            </a:pPr>
            <a:r>
              <a:rPr lang="en" sz="1200">
                <a:solidFill>
                  <a:schemeClr val="dk2"/>
                </a:solidFill>
                <a:latin typeface="Source Code Pro"/>
                <a:ea typeface="Source Code Pro"/>
                <a:cs typeface="Source Code Pro"/>
                <a:sym typeface="Source Code Pro"/>
              </a:rPr>
              <a:t> HourlyWageUSD</a:t>
            </a:r>
          </a:p>
        </p:txBody>
      </p:sp>
      <p:pic>
        <p:nvPicPr>
          <p:cNvPr id="127" name="Shape 127"/>
          <p:cNvPicPr preferRelativeResize="0"/>
          <p:nvPr/>
        </p:nvPicPr>
        <p:blipFill rotWithShape="1">
          <a:blip r:embed="rId3">
            <a:alphaModFix/>
          </a:blip>
          <a:srcRect b="14138" l="0" r="67517" t="69889"/>
          <a:stretch/>
        </p:blipFill>
        <p:spPr>
          <a:xfrm>
            <a:off x="5536750" y="3708775"/>
            <a:ext cx="2970201" cy="8215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sp>
        <p:nvSpPr>
          <p:cNvPr id="132" name="Shape 132"/>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Crew Table </a:t>
            </a:r>
          </a:p>
        </p:txBody>
      </p:sp>
      <p:sp>
        <p:nvSpPr>
          <p:cNvPr id="133" name="Shape 133"/>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400"/>
              <a:t>The crew table contains the store ID, hourly wage in U.S. dollars, original hire date, and hourly wage for each crew member. A person cannot be added to the crew table unless he or she already exists in the staff table. The person must be a crew member for the same store as in the staff table. The default hourly wage is $10.</a:t>
            </a:r>
          </a:p>
          <a:p>
            <a:pPr lvl="0" rtl="0">
              <a:lnSpc>
                <a:spcPct val="100000"/>
              </a:lnSpc>
              <a:spcBef>
                <a:spcPts val="0"/>
              </a:spcBef>
              <a:spcAft>
                <a:spcPts val="0"/>
              </a:spcAft>
              <a:buNone/>
            </a:pPr>
            <a:r>
              <a:t/>
            </a:r>
            <a:endParaRPr sz="1400"/>
          </a:p>
          <a:p>
            <a:pPr lvl="0" rtl="0">
              <a:lnSpc>
                <a:spcPct val="100000"/>
              </a:lnSpc>
              <a:spcBef>
                <a:spcPts val="0"/>
              </a:spcBef>
              <a:spcAft>
                <a:spcPts val="0"/>
              </a:spcAft>
              <a:buNone/>
            </a:pPr>
            <a:r>
              <a:rPr lang="en" sz="1200"/>
              <a:t>DROP TABLE IF EXISTS Crew;</a:t>
            </a:r>
          </a:p>
          <a:p>
            <a:pPr lvl="0" rtl="0">
              <a:lnSpc>
                <a:spcPct val="100000"/>
              </a:lnSpc>
              <a:spcBef>
                <a:spcPts val="0"/>
              </a:spcBef>
              <a:spcAft>
                <a:spcPts val="0"/>
              </a:spcAft>
              <a:buNone/>
            </a:pPr>
            <a:r>
              <a:rPr lang="en" sz="1200"/>
              <a:t>CREATE TABLE Crew (</a:t>
            </a:r>
          </a:p>
          <a:p>
            <a:pPr indent="0" lvl="0" marL="457200" rtl="0">
              <a:lnSpc>
                <a:spcPct val="100000"/>
              </a:lnSpc>
              <a:spcBef>
                <a:spcPts val="0"/>
              </a:spcBef>
              <a:spcAft>
                <a:spcPts val="0"/>
              </a:spcAft>
              <a:buNone/>
            </a:pPr>
            <a:r>
              <a:rPr lang="en" sz="1200"/>
              <a:t>PID char(4) not null references Staff(PID),</a:t>
            </a:r>
          </a:p>
          <a:p>
            <a:pPr indent="0" lvl="0" marL="457200" rtl="0">
              <a:lnSpc>
                <a:spcPct val="100000"/>
              </a:lnSpc>
              <a:spcBef>
                <a:spcPts val="0"/>
              </a:spcBef>
              <a:spcAft>
                <a:spcPts val="0"/>
              </a:spcAft>
              <a:buNone/>
            </a:pPr>
            <a:r>
              <a:rPr lang="en" sz="1200"/>
              <a:t>SID char(4)  not null references Staff(SID),</a:t>
            </a:r>
          </a:p>
          <a:p>
            <a:pPr indent="0" lvl="0" marL="457200" rtl="0">
              <a:lnSpc>
                <a:spcPct val="100000"/>
              </a:lnSpc>
              <a:spcBef>
                <a:spcPts val="0"/>
              </a:spcBef>
              <a:spcAft>
                <a:spcPts val="0"/>
              </a:spcAft>
              <a:buNone/>
            </a:pPr>
            <a:r>
              <a:rPr lang="en" sz="1200"/>
              <a:t>HireDate date,</a:t>
            </a:r>
          </a:p>
          <a:p>
            <a:pPr indent="0" lvl="0" marL="457200" rtl="0">
              <a:lnSpc>
                <a:spcPct val="100000"/>
              </a:lnSpc>
              <a:spcBef>
                <a:spcPts val="0"/>
              </a:spcBef>
              <a:spcAft>
                <a:spcPts val="0"/>
              </a:spcAft>
              <a:buNone/>
            </a:pPr>
            <a:r>
              <a:rPr lang="en" sz="1200"/>
              <a:t>HourlyWageUSD numeric(10,2) default 10.00,</a:t>
            </a:r>
          </a:p>
          <a:p>
            <a:pPr indent="0" lvl="0" marL="457200" rtl="0">
              <a:lnSpc>
                <a:spcPct val="100000"/>
              </a:lnSpc>
              <a:spcBef>
                <a:spcPts val="0"/>
              </a:spcBef>
              <a:spcAft>
                <a:spcPts val="0"/>
              </a:spcAft>
              <a:buNone/>
            </a:pPr>
            <a:r>
              <a:rPr lang="en" sz="1200"/>
              <a:t>primary key(PID)</a:t>
            </a:r>
          </a:p>
          <a:p>
            <a:pPr lvl="0" rtl="0">
              <a:lnSpc>
                <a:spcPct val="100000"/>
              </a:lnSpc>
              <a:spcBef>
                <a:spcPts val="0"/>
              </a:spcBef>
              <a:spcAft>
                <a:spcPts val="0"/>
              </a:spcAft>
              <a:buNone/>
            </a:pPr>
            <a:r>
              <a:rPr lang="en" sz="1200"/>
              <a:t>); </a:t>
            </a:r>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rPr lang="en" sz="1200"/>
              <a:t>Functional Dependencies:</a:t>
            </a:r>
          </a:p>
          <a:p>
            <a:pPr indent="457200" lvl="0" rtl="0">
              <a:lnSpc>
                <a:spcPct val="100000"/>
              </a:lnSpc>
              <a:spcBef>
                <a:spcPts val="0"/>
              </a:spcBef>
              <a:spcAft>
                <a:spcPts val="0"/>
              </a:spcAft>
              <a:buNone/>
            </a:pPr>
            <a:r>
              <a:rPr lang="en" sz="1200" u="sng"/>
              <a:t>PID </a:t>
            </a:r>
            <a:r>
              <a:rPr lang="en" sz="1200"/>
              <a:t>→ SID, HireDate, HourlyWageUSD</a:t>
            </a:r>
          </a:p>
        </p:txBody>
      </p:sp>
      <p:pic>
        <p:nvPicPr>
          <p:cNvPr id="134" name="Shape 134"/>
          <p:cNvPicPr preferRelativeResize="0"/>
          <p:nvPr/>
        </p:nvPicPr>
        <p:blipFill rotWithShape="1">
          <a:blip r:embed="rId3">
            <a:alphaModFix/>
          </a:blip>
          <a:srcRect b="24905" l="0" r="73783" t="57659"/>
          <a:stretch/>
        </p:blipFill>
        <p:spPr>
          <a:xfrm>
            <a:off x="5270199" y="3004175"/>
            <a:ext cx="2962274" cy="11081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sp>
        <p:nvSpPr>
          <p:cNvPr id="139" name="Shape 139"/>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Stores Table </a:t>
            </a:r>
          </a:p>
        </p:txBody>
      </p:sp>
      <p:sp>
        <p:nvSpPr>
          <p:cNvPr id="140" name="Shape 140"/>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500"/>
              <a:t>The stores table contains the ID, street address, and zipcode for each store. A zipcode cannot be given to a store unless it already exists in the zipcode table. </a:t>
            </a:r>
          </a:p>
          <a:p>
            <a:pPr lvl="0" rtl="0">
              <a:lnSpc>
                <a:spcPct val="100000"/>
              </a:lnSpc>
              <a:spcBef>
                <a:spcPts val="0"/>
              </a:spcBef>
              <a:spcAft>
                <a:spcPts val="0"/>
              </a:spcAft>
              <a:buNone/>
            </a:pPr>
            <a:r>
              <a:t/>
            </a:r>
            <a:endParaRPr sz="1500"/>
          </a:p>
          <a:p>
            <a:pPr lvl="0" rtl="0">
              <a:lnSpc>
                <a:spcPct val="100000"/>
              </a:lnSpc>
              <a:spcBef>
                <a:spcPts val="0"/>
              </a:spcBef>
              <a:spcAft>
                <a:spcPts val="0"/>
              </a:spcAft>
              <a:buNone/>
            </a:pPr>
            <a:r>
              <a:rPr lang="en" sz="1200"/>
              <a:t>DROP TABLE IF EXISTS Stores;</a:t>
            </a:r>
          </a:p>
          <a:p>
            <a:pPr lvl="0" rtl="0">
              <a:lnSpc>
                <a:spcPct val="100000"/>
              </a:lnSpc>
              <a:spcBef>
                <a:spcPts val="0"/>
              </a:spcBef>
              <a:spcAft>
                <a:spcPts val="0"/>
              </a:spcAft>
              <a:buNone/>
            </a:pPr>
            <a:r>
              <a:rPr lang="en" sz="1200"/>
              <a:t>CREATE TABLE Stores (</a:t>
            </a:r>
          </a:p>
          <a:p>
            <a:pPr indent="0" lvl="0" marL="457200" rtl="0">
              <a:lnSpc>
                <a:spcPct val="100000"/>
              </a:lnSpc>
              <a:spcBef>
                <a:spcPts val="0"/>
              </a:spcBef>
              <a:spcAft>
                <a:spcPts val="0"/>
              </a:spcAft>
              <a:buNone/>
            </a:pPr>
            <a:r>
              <a:rPr lang="en" sz="1200"/>
              <a:t>SID char(4) not null,</a:t>
            </a:r>
          </a:p>
          <a:p>
            <a:pPr indent="0" lvl="0" marL="457200" rtl="0">
              <a:lnSpc>
                <a:spcPct val="100000"/>
              </a:lnSpc>
              <a:spcBef>
                <a:spcPts val="0"/>
              </a:spcBef>
              <a:spcAft>
                <a:spcPts val="0"/>
              </a:spcAft>
              <a:buNone/>
            </a:pPr>
            <a:r>
              <a:rPr lang="en" sz="1200"/>
              <a:t>StreetAddress text, </a:t>
            </a:r>
          </a:p>
          <a:p>
            <a:pPr indent="0" lvl="0" marL="457200" rtl="0">
              <a:lnSpc>
                <a:spcPct val="100000"/>
              </a:lnSpc>
              <a:spcBef>
                <a:spcPts val="0"/>
              </a:spcBef>
              <a:spcAft>
                <a:spcPts val="0"/>
              </a:spcAft>
              <a:buNone/>
            </a:pPr>
            <a:r>
              <a:rPr lang="en" sz="1200"/>
              <a:t>Zipcode int not null references Zipcode(Zipcode),</a:t>
            </a:r>
          </a:p>
          <a:p>
            <a:pPr indent="0" lvl="0" marL="457200" rtl="0">
              <a:lnSpc>
                <a:spcPct val="100000"/>
              </a:lnSpc>
              <a:spcBef>
                <a:spcPts val="0"/>
              </a:spcBef>
              <a:spcAft>
                <a:spcPts val="0"/>
              </a:spcAft>
              <a:buNone/>
            </a:pPr>
            <a:r>
              <a:rPr lang="en" sz="1200"/>
              <a:t>primary key(SID)</a:t>
            </a:r>
          </a:p>
          <a:p>
            <a:pPr lvl="0" rtl="0">
              <a:lnSpc>
                <a:spcPct val="100000"/>
              </a:lnSpc>
              <a:spcBef>
                <a:spcPts val="0"/>
              </a:spcBef>
              <a:spcAft>
                <a:spcPts val="0"/>
              </a:spcAft>
              <a:buNone/>
            </a:pPr>
            <a:r>
              <a:rPr lang="en" sz="1200"/>
              <a:t>);</a:t>
            </a:r>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rPr lang="en" sz="1200"/>
              <a:t>Functional Dependencies:</a:t>
            </a:r>
          </a:p>
          <a:p>
            <a:pPr indent="457200" lvl="0">
              <a:lnSpc>
                <a:spcPct val="100000"/>
              </a:lnSpc>
              <a:spcBef>
                <a:spcPts val="0"/>
              </a:spcBef>
              <a:spcAft>
                <a:spcPts val="0"/>
              </a:spcAft>
              <a:buNone/>
            </a:pPr>
            <a:r>
              <a:rPr lang="en" sz="1200" u="sng"/>
              <a:t>SID</a:t>
            </a:r>
            <a:r>
              <a:rPr lang="en" sz="1200"/>
              <a:t> → StreetAddress, Zipcode</a:t>
            </a:r>
          </a:p>
        </p:txBody>
      </p:sp>
      <p:pic>
        <p:nvPicPr>
          <p:cNvPr id="141" name="Shape 141"/>
          <p:cNvPicPr preferRelativeResize="0"/>
          <p:nvPr/>
        </p:nvPicPr>
        <p:blipFill rotWithShape="1">
          <a:blip r:embed="rId3">
            <a:alphaModFix/>
          </a:blip>
          <a:srcRect b="27147" l="0" r="76725" t="57535"/>
          <a:stretch/>
        </p:blipFill>
        <p:spPr>
          <a:xfrm>
            <a:off x="5297250" y="3467024"/>
            <a:ext cx="2975997" cy="11017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sp>
        <p:nvSpPr>
          <p:cNvPr id="146" name="Shape 146"/>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StoreOfferings Table</a:t>
            </a:r>
          </a:p>
        </p:txBody>
      </p:sp>
      <p:sp>
        <p:nvSpPr>
          <p:cNvPr id="147" name="Shape 147"/>
          <p:cNvSpPr txBox="1"/>
          <p:nvPr>
            <p:ph idx="1" type="body"/>
          </p:nvPr>
        </p:nvSpPr>
        <p:spPr>
          <a:xfrm>
            <a:off x="311700" y="1468825"/>
            <a:ext cx="6825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500"/>
              <a:t>The store offerings table contains which items are offered at each store. A store ID cannot be listed unless it is already in the stores table. </a:t>
            </a:r>
            <a:r>
              <a:rPr lang="en" sz="1500"/>
              <a:t> An item ID cannot be listed unless it is already in the items table. </a:t>
            </a:r>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rPr lang="en" sz="1200"/>
              <a:t>DROP TABLE IF EXISTS StoreOfferings;</a:t>
            </a:r>
          </a:p>
          <a:p>
            <a:pPr lvl="0" rtl="0">
              <a:lnSpc>
                <a:spcPct val="100000"/>
              </a:lnSpc>
              <a:spcBef>
                <a:spcPts val="0"/>
              </a:spcBef>
              <a:spcAft>
                <a:spcPts val="0"/>
              </a:spcAft>
              <a:buNone/>
            </a:pPr>
            <a:r>
              <a:rPr lang="en" sz="1200"/>
              <a:t>CREATE TABLE StoreOfferings (</a:t>
            </a:r>
          </a:p>
          <a:p>
            <a:pPr indent="0" lvl="0" marL="457200" rtl="0">
              <a:lnSpc>
                <a:spcPct val="100000"/>
              </a:lnSpc>
              <a:spcBef>
                <a:spcPts val="0"/>
              </a:spcBef>
              <a:spcAft>
                <a:spcPts val="0"/>
              </a:spcAft>
              <a:buNone/>
            </a:pPr>
            <a:r>
              <a:rPr lang="en" sz="1200"/>
              <a:t>SID char(4)  not null references Stores(SID),</a:t>
            </a:r>
          </a:p>
          <a:p>
            <a:pPr indent="0" lvl="0" marL="457200" rtl="0">
              <a:lnSpc>
                <a:spcPct val="100000"/>
              </a:lnSpc>
              <a:spcBef>
                <a:spcPts val="0"/>
              </a:spcBef>
              <a:spcAft>
                <a:spcPts val="0"/>
              </a:spcAft>
              <a:buNone/>
            </a:pPr>
            <a:r>
              <a:rPr lang="en" sz="1200"/>
              <a:t>IID char(4)  not null references Items(IID),</a:t>
            </a:r>
          </a:p>
          <a:p>
            <a:pPr indent="0" lvl="0" marL="457200" rtl="0">
              <a:lnSpc>
                <a:spcPct val="100000"/>
              </a:lnSpc>
              <a:spcBef>
                <a:spcPts val="0"/>
              </a:spcBef>
              <a:spcAft>
                <a:spcPts val="0"/>
              </a:spcAft>
              <a:buNone/>
            </a:pPr>
            <a:r>
              <a:rPr lang="en" sz="1200"/>
              <a:t>primary key(SID, IID)</a:t>
            </a:r>
          </a:p>
          <a:p>
            <a:pPr lvl="0" rtl="0">
              <a:lnSpc>
                <a:spcPct val="100000"/>
              </a:lnSpc>
              <a:spcBef>
                <a:spcPts val="0"/>
              </a:spcBef>
              <a:spcAft>
                <a:spcPts val="0"/>
              </a:spcAft>
              <a:buNone/>
            </a:pPr>
            <a:r>
              <a:rPr lang="en" sz="1200"/>
              <a:t>);</a:t>
            </a:r>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rPr lang="en" sz="1200"/>
              <a:t>There are no functional dependencies for this table</a:t>
            </a:r>
          </a:p>
          <a:p>
            <a:pPr lvl="0">
              <a:lnSpc>
                <a:spcPct val="100000"/>
              </a:lnSpc>
              <a:spcBef>
                <a:spcPts val="0"/>
              </a:spcBef>
              <a:spcAft>
                <a:spcPts val="0"/>
              </a:spcAft>
              <a:buNone/>
            </a:pPr>
            <a:r>
              <a:t/>
            </a:r>
            <a:endParaRPr/>
          </a:p>
        </p:txBody>
      </p:sp>
      <p:pic>
        <p:nvPicPr>
          <p:cNvPr id="148" name="Shape 148"/>
          <p:cNvPicPr preferRelativeResize="0"/>
          <p:nvPr/>
        </p:nvPicPr>
        <p:blipFill rotWithShape="1">
          <a:blip r:embed="rId3">
            <a:alphaModFix/>
          </a:blip>
          <a:srcRect b="10585" l="0" r="85411" t="16559"/>
          <a:stretch/>
        </p:blipFill>
        <p:spPr>
          <a:xfrm>
            <a:off x="7302100" y="980100"/>
            <a:ext cx="1333951" cy="3747149"/>
          </a:xfrm>
          <a:prstGeom prst="rect">
            <a:avLst/>
          </a:prstGeom>
          <a:noFill/>
          <a:ln>
            <a:noFill/>
          </a:ln>
        </p:spPr>
      </p:pic>
      <p:sp>
        <p:nvSpPr>
          <p:cNvPr id="149" name="Shape 149"/>
          <p:cNvSpPr txBox="1"/>
          <p:nvPr/>
        </p:nvSpPr>
        <p:spPr>
          <a:xfrm>
            <a:off x="7299775" y="647025"/>
            <a:ext cx="1338600" cy="275400"/>
          </a:xfrm>
          <a:prstGeom prst="rect">
            <a:avLst/>
          </a:prstGeom>
          <a:noFill/>
          <a:ln>
            <a:noFill/>
          </a:ln>
        </p:spPr>
        <p:txBody>
          <a:bodyPr anchorCtr="0" anchor="t" bIns="91425" lIns="91425" rIns="91425" tIns="91425">
            <a:noAutofit/>
          </a:bodyPr>
          <a:lstStyle/>
          <a:p>
            <a:pPr lvl="0">
              <a:spcBef>
                <a:spcPts val="0"/>
              </a:spcBef>
              <a:buNone/>
            </a:pPr>
            <a:r>
              <a:rPr lang="en" sz="700"/>
              <a:t>A portion of the sample data:</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3" name="Shape 153"/>
        <p:cNvGrpSpPr/>
        <p:nvPr/>
      </p:nvGrpSpPr>
      <p:grpSpPr>
        <a:xfrm>
          <a:off x="0" y="0"/>
          <a:ext cx="0" cy="0"/>
          <a:chOff x="0" y="0"/>
          <a:chExt cx="0" cy="0"/>
        </a:xfrm>
      </p:grpSpPr>
      <p:sp>
        <p:nvSpPr>
          <p:cNvPr id="154" name="Shape 154"/>
          <p:cNvSpPr txBox="1"/>
          <p:nvPr>
            <p:ph type="title"/>
          </p:nvPr>
        </p:nvSpPr>
        <p:spPr>
          <a:xfrm>
            <a:off x="311700" y="404525"/>
            <a:ext cx="8520600" cy="733500"/>
          </a:xfrm>
          <a:prstGeom prst="rect">
            <a:avLst/>
          </a:prstGeom>
        </p:spPr>
        <p:txBody>
          <a:bodyPr anchorCtr="0" anchor="b" bIns="91425" lIns="91425" rIns="91425" tIns="91425">
            <a:noAutofit/>
          </a:bodyPr>
          <a:lstStyle/>
          <a:p>
            <a:pPr lvl="0">
              <a:spcBef>
                <a:spcPts val="0"/>
              </a:spcBef>
              <a:buNone/>
            </a:pPr>
            <a:r>
              <a:rPr lang="en"/>
              <a:t>Items Table</a:t>
            </a:r>
          </a:p>
        </p:txBody>
      </p:sp>
      <p:sp>
        <p:nvSpPr>
          <p:cNvPr id="155" name="Shape 155"/>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600"/>
              <a:t>The items table contains the id and type of item for any food or drink sold at any Dunkin location.</a:t>
            </a:r>
          </a:p>
          <a:p>
            <a:pPr lvl="0" rtl="0">
              <a:lnSpc>
                <a:spcPct val="100000"/>
              </a:lnSpc>
              <a:spcBef>
                <a:spcPts val="0"/>
              </a:spcBef>
              <a:spcAft>
                <a:spcPts val="0"/>
              </a:spcAft>
              <a:buNone/>
            </a:pPr>
            <a:r>
              <a:t/>
            </a:r>
            <a:endParaRPr/>
          </a:p>
          <a:p>
            <a:pPr lvl="0" rtl="0">
              <a:lnSpc>
                <a:spcPct val="100000"/>
              </a:lnSpc>
              <a:spcBef>
                <a:spcPts val="0"/>
              </a:spcBef>
              <a:spcAft>
                <a:spcPts val="0"/>
              </a:spcAft>
              <a:buNone/>
            </a:pPr>
            <a:r>
              <a:rPr lang="en" sz="1400"/>
              <a:t>DROP TABLE IF EXISTS Items;</a:t>
            </a:r>
          </a:p>
          <a:p>
            <a:pPr lvl="0" rtl="0">
              <a:lnSpc>
                <a:spcPct val="100000"/>
              </a:lnSpc>
              <a:spcBef>
                <a:spcPts val="0"/>
              </a:spcBef>
              <a:spcAft>
                <a:spcPts val="0"/>
              </a:spcAft>
              <a:buNone/>
            </a:pPr>
            <a:r>
              <a:rPr lang="en" sz="1400"/>
              <a:t>CREATE TABLE Items (</a:t>
            </a:r>
          </a:p>
          <a:p>
            <a:pPr indent="0" lvl="0" marL="457200" rtl="0">
              <a:lnSpc>
                <a:spcPct val="100000"/>
              </a:lnSpc>
              <a:spcBef>
                <a:spcPts val="0"/>
              </a:spcBef>
              <a:spcAft>
                <a:spcPts val="0"/>
              </a:spcAft>
              <a:buNone/>
            </a:pPr>
            <a:r>
              <a:rPr lang="en" sz="1400"/>
              <a:t>IID char(4) not null, </a:t>
            </a:r>
          </a:p>
          <a:p>
            <a:pPr indent="0" lvl="0" marL="457200" rtl="0">
              <a:lnSpc>
                <a:spcPct val="100000"/>
              </a:lnSpc>
              <a:spcBef>
                <a:spcPts val="0"/>
              </a:spcBef>
              <a:spcAft>
                <a:spcPts val="0"/>
              </a:spcAft>
              <a:buNone/>
            </a:pPr>
            <a:r>
              <a:rPr lang="en" sz="1400"/>
              <a:t>Type text,</a:t>
            </a:r>
          </a:p>
          <a:p>
            <a:pPr indent="0" lvl="0" marL="457200" rtl="0">
              <a:lnSpc>
                <a:spcPct val="100000"/>
              </a:lnSpc>
              <a:spcBef>
                <a:spcPts val="0"/>
              </a:spcBef>
              <a:spcAft>
                <a:spcPts val="0"/>
              </a:spcAft>
              <a:buNone/>
            </a:pPr>
            <a:r>
              <a:rPr lang="en" sz="1400"/>
              <a:t>primary key(IID),</a:t>
            </a:r>
          </a:p>
          <a:p>
            <a:pPr indent="0" lvl="0" marL="457200" rtl="0">
              <a:lnSpc>
                <a:spcPct val="100000"/>
              </a:lnSpc>
              <a:spcBef>
                <a:spcPts val="0"/>
              </a:spcBef>
              <a:spcAft>
                <a:spcPts val="0"/>
              </a:spcAft>
              <a:buNone/>
            </a:pPr>
            <a:r>
              <a:rPr lang="en" sz="1400"/>
              <a:t>CONSTRAINT CHK_Type CHECK </a:t>
            </a:r>
          </a:p>
          <a:p>
            <a:pPr indent="0" lvl="0" marL="457200" rtl="0">
              <a:lnSpc>
                <a:spcPct val="100000"/>
              </a:lnSpc>
              <a:spcBef>
                <a:spcPts val="0"/>
              </a:spcBef>
              <a:spcAft>
                <a:spcPts val="0"/>
              </a:spcAft>
              <a:buNone/>
            </a:pPr>
            <a:r>
              <a:rPr lang="en" sz="1400"/>
              <a:t>(Type='food' OR Type='drink')</a:t>
            </a:r>
          </a:p>
          <a:p>
            <a:pPr lvl="0" rtl="0">
              <a:lnSpc>
                <a:spcPct val="100000"/>
              </a:lnSpc>
              <a:spcBef>
                <a:spcPts val="0"/>
              </a:spcBef>
              <a:spcAft>
                <a:spcPts val="0"/>
              </a:spcAft>
              <a:buNone/>
            </a:pPr>
            <a:r>
              <a:rPr lang="en" sz="1400"/>
              <a:t>);</a:t>
            </a:r>
          </a:p>
          <a:p>
            <a:pPr lvl="0" rtl="0">
              <a:lnSpc>
                <a:spcPct val="100000"/>
              </a:lnSpc>
              <a:spcBef>
                <a:spcPts val="0"/>
              </a:spcBef>
              <a:spcAft>
                <a:spcPts val="0"/>
              </a:spcAft>
              <a:buNone/>
            </a:pPr>
            <a:r>
              <a:t/>
            </a:r>
            <a:endParaRPr sz="1400"/>
          </a:p>
          <a:p>
            <a:pPr lvl="0" rtl="0">
              <a:lnSpc>
                <a:spcPct val="100000"/>
              </a:lnSpc>
              <a:spcBef>
                <a:spcPts val="0"/>
              </a:spcBef>
              <a:spcAft>
                <a:spcPts val="0"/>
              </a:spcAft>
              <a:buNone/>
            </a:pPr>
            <a:r>
              <a:rPr lang="en" sz="1400"/>
              <a:t>Functional Dependency:</a:t>
            </a:r>
          </a:p>
          <a:p>
            <a:pPr indent="457200" lvl="0" rtl="0">
              <a:lnSpc>
                <a:spcPct val="100000"/>
              </a:lnSpc>
              <a:spcBef>
                <a:spcPts val="0"/>
              </a:spcBef>
              <a:spcAft>
                <a:spcPts val="0"/>
              </a:spcAft>
              <a:buNone/>
            </a:pPr>
            <a:r>
              <a:rPr lang="en" sz="1400" u="sng"/>
              <a:t>IID </a:t>
            </a:r>
            <a:r>
              <a:rPr lang="en" sz="1400"/>
              <a:t>→ Type</a:t>
            </a:r>
          </a:p>
          <a:p>
            <a:pPr lvl="0">
              <a:lnSpc>
                <a:spcPct val="100000"/>
              </a:lnSpc>
              <a:spcBef>
                <a:spcPts val="0"/>
              </a:spcBef>
              <a:spcAft>
                <a:spcPts val="0"/>
              </a:spcAft>
              <a:buNone/>
            </a:pPr>
            <a:r>
              <a:t/>
            </a:r>
            <a:endParaRPr/>
          </a:p>
        </p:txBody>
      </p:sp>
      <p:pic>
        <p:nvPicPr>
          <p:cNvPr id="156" name="Shape 156"/>
          <p:cNvPicPr preferRelativeResize="0"/>
          <p:nvPr/>
        </p:nvPicPr>
        <p:blipFill rotWithShape="1">
          <a:blip r:embed="rId3">
            <a:alphaModFix/>
          </a:blip>
          <a:srcRect b="31257" l="0" r="87933" t="39729"/>
          <a:stretch/>
        </p:blipFill>
        <p:spPr>
          <a:xfrm>
            <a:off x="5809650" y="2197100"/>
            <a:ext cx="1634702" cy="2210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0" name="Shape 160"/>
        <p:cNvGrpSpPr/>
        <p:nvPr/>
      </p:nvGrpSpPr>
      <p:grpSpPr>
        <a:xfrm>
          <a:off x="0" y="0"/>
          <a:ext cx="0" cy="0"/>
          <a:chOff x="0" y="0"/>
          <a:chExt cx="0" cy="0"/>
        </a:xfrm>
      </p:grpSpPr>
      <p:sp>
        <p:nvSpPr>
          <p:cNvPr id="161" name="Shape 161"/>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Drinks Table</a:t>
            </a:r>
          </a:p>
        </p:txBody>
      </p:sp>
      <p:sp>
        <p:nvSpPr>
          <p:cNvPr id="162" name="Shape 162"/>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500"/>
              <a:t>The drinks table contains each drink’s ID, description, calorie count, and price in U.S. dollars. An item cannot be added to the drinks table unless it already exists as a drink item in the items table. </a:t>
            </a:r>
          </a:p>
          <a:p>
            <a:pPr lvl="0" rtl="0">
              <a:lnSpc>
                <a:spcPct val="100000"/>
              </a:lnSpc>
              <a:spcBef>
                <a:spcPts val="0"/>
              </a:spcBef>
              <a:spcAft>
                <a:spcPts val="0"/>
              </a:spcAft>
              <a:buNone/>
            </a:pPr>
            <a:r>
              <a:t/>
            </a:r>
            <a:endParaRPr sz="1300"/>
          </a:p>
          <a:p>
            <a:pPr lvl="0" rtl="0">
              <a:lnSpc>
                <a:spcPct val="100000"/>
              </a:lnSpc>
              <a:spcBef>
                <a:spcPts val="0"/>
              </a:spcBef>
              <a:spcAft>
                <a:spcPts val="0"/>
              </a:spcAft>
              <a:buNone/>
            </a:pPr>
            <a:r>
              <a:rPr lang="en" sz="1300"/>
              <a:t>DROP TABLE IF EXISTS Drinks;</a:t>
            </a:r>
          </a:p>
          <a:p>
            <a:pPr lvl="0" rtl="0">
              <a:lnSpc>
                <a:spcPct val="100000"/>
              </a:lnSpc>
              <a:spcBef>
                <a:spcPts val="0"/>
              </a:spcBef>
              <a:spcAft>
                <a:spcPts val="0"/>
              </a:spcAft>
              <a:buNone/>
            </a:pPr>
            <a:r>
              <a:rPr lang="en" sz="1300"/>
              <a:t>CREATE TABLE Drinks (</a:t>
            </a:r>
          </a:p>
          <a:p>
            <a:pPr indent="0" lvl="0" marL="457200" rtl="0">
              <a:lnSpc>
                <a:spcPct val="100000"/>
              </a:lnSpc>
              <a:spcBef>
                <a:spcPts val="0"/>
              </a:spcBef>
              <a:spcAft>
                <a:spcPts val="0"/>
              </a:spcAft>
              <a:buNone/>
            </a:pPr>
            <a:r>
              <a:rPr lang="en" sz="1300"/>
              <a:t>IID char(4) not null references items(IID), </a:t>
            </a:r>
          </a:p>
          <a:p>
            <a:pPr indent="0" lvl="0" marL="457200" rtl="0">
              <a:lnSpc>
                <a:spcPct val="100000"/>
              </a:lnSpc>
              <a:spcBef>
                <a:spcPts val="0"/>
              </a:spcBef>
              <a:spcAft>
                <a:spcPts val="0"/>
              </a:spcAft>
              <a:buNone/>
            </a:pPr>
            <a:r>
              <a:rPr lang="en" sz="1300"/>
              <a:t>Description text,</a:t>
            </a:r>
          </a:p>
          <a:p>
            <a:pPr indent="0" lvl="0" marL="457200" rtl="0">
              <a:lnSpc>
                <a:spcPct val="100000"/>
              </a:lnSpc>
              <a:spcBef>
                <a:spcPts val="0"/>
              </a:spcBef>
              <a:spcAft>
                <a:spcPts val="0"/>
              </a:spcAft>
              <a:buNone/>
            </a:pPr>
            <a:r>
              <a:rPr lang="en" sz="1300"/>
              <a:t>Calories integer,</a:t>
            </a:r>
          </a:p>
          <a:p>
            <a:pPr indent="0" lvl="0" marL="457200" rtl="0">
              <a:lnSpc>
                <a:spcPct val="100000"/>
              </a:lnSpc>
              <a:spcBef>
                <a:spcPts val="0"/>
              </a:spcBef>
              <a:spcAft>
                <a:spcPts val="0"/>
              </a:spcAft>
              <a:buNone/>
            </a:pPr>
            <a:r>
              <a:rPr lang="en" sz="1300"/>
              <a:t>PriceUSD numeric(10,2)</a:t>
            </a:r>
          </a:p>
          <a:p>
            <a:pPr lvl="0" rtl="0">
              <a:lnSpc>
                <a:spcPct val="100000"/>
              </a:lnSpc>
              <a:spcBef>
                <a:spcPts val="0"/>
              </a:spcBef>
              <a:spcAft>
                <a:spcPts val="0"/>
              </a:spcAft>
              <a:buNone/>
            </a:pPr>
            <a:r>
              <a:rPr lang="en" sz="1300"/>
              <a:t>);</a:t>
            </a:r>
          </a:p>
          <a:p>
            <a:pPr lvl="0" rtl="0">
              <a:lnSpc>
                <a:spcPct val="100000"/>
              </a:lnSpc>
              <a:spcBef>
                <a:spcPts val="0"/>
              </a:spcBef>
              <a:spcAft>
                <a:spcPts val="0"/>
              </a:spcAft>
              <a:buNone/>
            </a:pPr>
            <a:r>
              <a:t/>
            </a:r>
            <a:endParaRPr sz="1300"/>
          </a:p>
          <a:p>
            <a:pPr lvl="0" rtl="0">
              <a:lnSpc>
                <a:spcPct val="100000"/>
              </a:lnSpc>
              <a:spcBef>
                <a:spcPts val="0"/>
              </a:spcBef>
              <a:spcAft>
                <a:spcPts val="0"/>
              </a:spcAft>
              <a:buNone/>
            </a:pPr>
            <a:r>
              <a:rPr lang="en" sz="1300"/>
              <a:t>Functional Dependencies:</a:t>
            </a:r>
          </a:p>
          <a:p>
            <a:pPr indent="457200" lvl="0">
              <a:lnSpc>
                <a:spcPct val="100000"/>
              </a:lnSpc>
              <a:spcBef>
                <a:spcPts val="0"/>
              </a:spcBef>
              <a:spcAft>
                <a:spcPts val="0"/>
              </a:spcAft>
              <a:buNone/>
            </a:pPr>
            <a:r>
              <a:rPr lang="en" sz="1300" u="sng"/>
              <a:t>IID </a:t>
            </a:r>
            <a:r>
              <a:rPr lang="en" sz="1300"/>
              <a:t>→ Description, Calories, PriceUSD</a:t>
            </a:r>
          </a:p>
        </p:txBody>
      </p:sp>
      <p:pic>
        <p:nvPicPr>
          <p:cNvPr id="163" name="Shape 163"/>
          <p:cNvPicPr preferRelativeResize="0"/>
          <p:nvPr/>
        </p:nvPicPr>
        <p:blipFill rotWithShape="1">
          <a:blip r:embed="rId3">
            <a:alphaModFix/>
          </a:blip>
          <a:srcRect b="33372" l="0" r="71121" t="39731"/>
          <a:stretch/>
        </p:blipFill>
        <p:spPr>
          <a:xfrm>
            <a:off x="5170426" y="2536599"/>
            <a:ext cx="3548901" cy="18591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7" name="Shape 167"/>
        <p:cNvGrpSpPr/>
        <p:nvPr/>
      </p:nvGrpSpPr>
      <p:grpSpPr>
        <a:xfrm>
          <a:off x="0" y="0"/>
          <a:ext cx="0" cy="0"/>
          <a:chOff x="0" y="0"/>
          <a:chExt cx="0" cy="0"/>
        </a:xfrm>
      </p:grpSpPr>
      <p:sp>
        <p:nvSpPr>
          <p:cNvPr id="168" name="Shape 168"/>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Food Table </a:t>
            </a:r>
          </a:p>
        </p:txBody>
      </p:sp>
      <p:sp>
        <p:nvSpPr>
          <p:cNvPr id="169" name="Shape 169"/>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500"/>
              <a:t>The food table contains each food item’s ID, description, calorie count, and price in U.S. dollars. An item cannot be added to the food table unless it already exists as a food item in the items table. </a:t>
            </a:r>
          </a:p>
          <a:p>
            <a:pPr lvl="0" rtl="0">
              <a:lnSpc>
                <a:spcPct val="100000"/>
              </a:lnSpc>
              <a:spcBef>
                <a:spcPts val="0"/>
              </a:spcBef>
              <a:spcAft>
                <a:spcPts val="0"/>
              </a:spcAft>
              <a:buNone/>
            </a:pPr>
            <a:r>
              <a:t/>
            </a:r>
            <a:endParaRPr sz="1300"/>
          </a:p>
          <a:p>
            <a:pPr lvl="0" rtl="0">
              <a:lnSpc>
                <a:spcPct val="100000"/>
              </a:lnSpc>
              <a:spcBef>
                <a:spcPts val="0"/>
              </a:spcBef>
              <a:spcAft>
                <a:spcPts val="0"/>
              </a:spcAft>
              <a:buNone/>
            </a:pPr>
            <a:r>
              <a:rPr lang="en" sz="1300"/>
              <a:t>DROP TABLE IF EXISTS Food;</a:t>
            </a:r>
          </a:p>
          <a:p>
            <a:pPr lvl="0" rtl="0">
              <a:lnSpc>
                <a:spcPct val="100000"/>
              </a:lnSpc>
              <a:spcBef>
                <a:spcPts val="0"/>
              </a:spcBef>
              <a:spcAft>
                <a:spcPts val="0"/>
              </a:spcAft>
              <a:buNone/>
            </a:pPr>
            <a:r>
              <a:rPr lang="en" sz="1300"/>
              <a:t>CREATE TABLE Food(</a:t>
            </a:r>
          </a:p>
          <a:p>
            <a:pPr indent="0" lvl="0" marL="457200" rtl="0">
              <a:lnSpc>
                <a:spcPct val="100000"/>
              </a:lnSpc>
              <a:spcBef>
                <a:spcPts val="0"/>
              </a:spcBef>
              <a:spcAft>
                <a:spcPts val="0"/>
              </a:spcAft>
              <a:buNone/>
            </a:pPr>
            <a:r>
              <a:rPr lang="en" sz="1300"/>
              <a:t>IID char(4) not null references items(IID), </a:t>
            </a:r>
          </a:p>
          <a:p>
            <a:pPr indent="0" lvl="0" marL="457200" rtl="0">
              <a:lnSpc>
                <a:spcPct val="100000"/>
              </a:lnSpc>
              <a:spcBef>
                <a:spcPts val="0"/>
              </a:spcBef>
              <a:spcAft>
                <a:spcPts val="0"/>
              </a:spcAft>
              <a:buNone/>
            </a:pPr>
            <a:r>
              <a:rPr lang="en" sz="1300"/>
              <a:t>Description text,</a:t>
            </a:r>
          </a:p>
          <a:p>
            <a:pPr indent="0" lvl="0" marL="457200" rtl="0">
              <a:lnSpc>
                <a:spcPct val="100000"/>
              </a:lnSpc>
              <a:spcBef>
                <a:spcPts val="0"/>
              </a:spcBef>
              <a:spcAft>
                <a:spcPts val="0"/>
              </a:spcAft>
              <a:buNone/>
            </a:pPr>
            <a:r>
              <a:rPr lang="en" sz="1300"/>
              <a:t>Calories integer,</a:t>
            </a:r>
          </a:p>
          <a:p>
            <a:pPr indent="0" lvl="0" marL="457200" rtl="0">
              <a:lnSpc>
                <a:spcPct val="100000"/>
              </a:lnSpc>
              <a:spcBef>
                <a:spcPts val="0"/>
              </a:spcBef>
              <a:spcAft>
                <a:spcPts val="0"/>
              </a:spcAft>
              <a:buNone/>
            </a:pPr>
            <a:r>
              <a:rPr lang="en" sz="1300"/>
              <a:t>PriceUSD numeric(10,2)</a:t>
            </a:r>
          </a:p>
          <a:p>
            <a:pPr lvl="0" rtl="0">
              <a:lnSpc>
                <a:spcPct val="100000"/>
              </a:lnSpc>
              <a:spcBef>
                <a:spcPts val="0"/>
              </a:spcBef>
              <a:spcAft>
                <a:spcPts val="0"/>
              </a:spcAft>
              <a:buNone/>
            </a:pPr>
            <a:r>
              <a:rPr lang="en" sz="1300"/>
              <a:t>);</a:t>
            </a:r>
          </a:p>
          <a:p>
            <a:pPr lvl="0" rtl="0">
              <a:lnSpc>
                <a:spcPct val="100000"/>
              </a:lnSpc>
              <a:spcBef>
                <a:spcPts val="0"/>
              </a:spcBef>
              <a:spcAft>
                <a:spcPts val="0"/>
              </a:spcAft>
              <a:buNone/>
            </a:pPr>
            <a:r>
              <a:t/>
            </a:r>
            <a:endParaRPr sz="1300"/>
          </a:p>
          <a:p>
            <a:pPr lvl="0" rtl="0">
              <a:lnSpc>
                <a:spcPct val="100000"/>
              </a:lnSpc>
              <a:spcBef>
                <a:spcPts val="0"/>
              </a:spcBef>
              <a:spcAft>
                <a:spcPts val="0"/>
              </a:spcAft>
              <a:buNone/>
            </a:pPr>
            <a:r>
              <a:rPr lang="en" sz="1300"/>
              <a:t>Functional Dependencies:</a:t>
            </a:r>
          </a:p>
          <a:p>
            <a:pPr lvl="0" rtl="0">
              <a:lnSpc>
                <a:spcPct val="100000"/>
              </a:lnSpc>
              <a:spcBef>
                <a:spcPts val="0"/>
              </a:spcBef>
              <a:spcAft>
                <a:spcPts val="0"/>
              </a:spcAft>
              <a:buNone/>
            </a:pPr>
            <a:r>
              <a:rPr lang="en" sz="1300" u="sng"/>
              <a:t>IID </a:t>
            </a:r>
            <a:r>
              <a:rPr lang="en" sz="1300"/>
              <a:t>→ Description, Calories, PriceUSD</a:t>
            </a:r>
          </a:p>
        </p:txBody>
      </p:sp>
      <p:pic>
        <p:nvPicPr>
          <p:cNvPr id="170" name="Shape 170"/>
          <p:cNvPicPr preferRelativeResize="0"/>
          <p:nvPr/>
        </p:nvPicPr>
        <p:blipFill rotWithShape="1">
          <a:blip r:embed="rId3">
            <a:alphaModFix/>
          </a:blip>
          <a:srcRect b="28890" l="0" r="68319" t="40348"/>
          <a:stretch/>
        </p:blipFill>
        <p:spPr>
          <a:xfrm>
            <a:off x="5169875" y="2517350"/>
            <a:ext cx="3530203" cy="19280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4" name="Shape 174"/>
        <p:cNvGrpSpPr/>
        <p:nvPr/>
      </p:nvGrpSpPr>
      <p:grpSpPr>
        <a:xfrm>
          <a:off x="0" y="0"/>
          <a:ext cx="0" cy="0"/>
          <a:chOff x="0" y="0"/>
          <a:chExt cx="0" cy="0"/>
        </a:xfrm>
      </p:grpSpPr>
      <p:sp>
        <p:nvSpPr>
          <p:cNvPr id="175" name="Shape 175"/>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Orders Table</a:t>
            </a:r>
          </a:p>
        </p:txBody>
      </p:sp>
      <p:sp>
        <p:nvSpPr>
          <p:cNvPr id="176" name="Shape 176"/>
          <p:cNvSpPr txBox="1"/>
          <p:nvPr>
            <p:ph idx="1" type="body"/>
          </p:nvPr>
        </p:nvSpPr>
        <p:spPr>
          <a:xfrm>
            <a:off x="311700" y="1332400"/>
            <a:ext cx="8520600" cy="32361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300"/>
              <a:t>The orders table lists the order id, customer who ordered, item that was ordered, store at which the item was ordered, and the date of the order. An item cannot be in the orders table unless it is already in the items table. </a:t>
            </a:r>
            <a:r>
              <a:rPr lang="en" sz="1300"/>
              <a:t>A customer cannot be in the orders table unless he or she is already in the customers table. An store cannot be in the orders table unless it is already in the stores table. </a:t>
            </a:r>
          </a:p>
          <a:p>
            <a:pPr lvl="0" rtl="0">
              <a:lnSpc>
                <a:spcPct val="100000"/>
              </a:lnSpc>
              <a:spcBef>
                <a:spcPts val="0"/>
              </a:spcBef>
              <a:spcAft>
                <a:spcPts val="0"/>
              </a:spcAft>
              <a:buNone/>
            </a:pPr>
            <a:r>
              <a:rPr lang="en" sz="1200"/>
              <a:t> </a:t>
            </a:r>
            <a:r>
              <a:rPr lang="en" sz="1200"/>
              <a:t> </a:t>
            </a:r>
          </a:p>
          <a:p>
            <a:pPr lvl="0" rtl="0">
              <a:lnSpc>
                <a:spcPct val="100000"/>
              </a:lnSpc>
              <a:spcBef>
                <a:spcPts val="0"/>
              </a:spcBef>
              <a:spcAft>
                <a:spcPts val="0"/>
              </a:spcAft>
              <a:buNone/>
            </a:pPr>
            <a:r>
              <a:rPr lang="en" sz="1100"/>
              <a:t>DROP TABLE IF EXISTS Orders;</a:t>
            </a:r>
          </a:p>
          <a:p>
            <a:pPr lvl="0" rtl="0">
              <a:lnSpc>
                <a:spcPct val="100000"/>
              </a:lnSpc>
              <a:spcBef>
                <a:spcPts val="0"/>
              </a:spcBef>
              <a:spcAft>
                <a:spcPts val="0"/>
              </a:spcAft>
              <a:buNone/>
            </a:pPr>
            <a:r>
              <a:rPr lang="en" sz="1100"/>
              <a:t>CREATE TABLE Orders (</a:t>
            </a:r>
          </a:p>
          <a:p>
            <a:pPr indent="0" lvl="0" marL="457200" rtl="0">
              <a:lnSpc>
                <a:spcPct val="100000"/>
              </a:lnSpc>
              <a:spcBef>
                <a:spcPts val="0"/>
              </a:spcBef>
              <a:spcAft>
                <a:spcPts val="0"/>
              </a:spcAft>
              <a:buNone/>
            </a:pPr>
            <a:r>
              <a:rPr lang="en" sz="1100"/>
              <a:t>OID char(4) not null,</a:t>
            </a:r>
          </a:p>
          <a:p>
            <a:pPr indent="0" lvl="0" marL="457200" rtl="0">
              <a:lnSpc>
                <a:spcPct val="100000"/>
              </a:lnSpc>
              <a:spcBef>
                <a:spcPts val="0"/>
              </a:spcBef>
              <a:spcAft>
                <a:spcPts val="0"/>
              </a:spcAft>
              <a:buNone/>
            </a:pPr>
            <a:r>
              <a:rPr lang="en" sz="1100"/>
              <a:t>PID char(4) not null references Customers(PID),</a:t>
            </a:r>
          </a:p>
          <a:p>
            <a:pPr indent="0" lvl="0" marL="457200" rtl="0">
              <a:lnSpc>
                <a:spcPct val="100000"/>
              </a:lnSpc>
              <a:spcBef>
                <a:spcPts val="0"/>
              </a:spcBef>
              <a:spcAft>
                <a:spcPts val="0"/>
              </a:spcAft>
              <a:buNone/>
            </a:pPr>
            <a:r>
              <a:rPr lang="en" sz="1100"/>
              <a:t>SID char(4),</a:t>
            </a:r>
          </a:p>
          <a:p>
            <a:pPr indent="0" lvl="0" marL="457200" rtl="0">
              <a:lnSpc>
                <a:spcPct val="100000"/>
              </a:lnSpc>
              <a:spcBef>
                <a:spcPts val="0"/>
              </a:spcBef>
              <a:spcAft>
                <a:spcPts val="0"/>
              </a:spcAft>
              <a:buNone/>
            </a:pPr>
            <a:r>
              <a:rPr lang="en" sz="1100"/>
              <a:t>IID char(4), </a:t>
            </a:r>
          </a:p>
          <a:p>
            <a:pPr indent="0" lvl="0" marL="457200" rtl="0">
              <a:lnSpc>
                <a:spcPct val="100000"/>
              </a:lnSpc>
              <a:spcBef>
                <a:spcPts val="0"/>
              </a:spcBef>
              <a:spcAft>
                <a:spcPts val="0"/>
              </a:spcAft>
              <a:buNone/>
            </a:pPr>
            <a:r>
              <a:rPr lang="en" sz="1100"/>
              <a:t>DateOrdered date,</a:t>
            </a:r>
          </a:p>
          <a:p>
            <a:pPr indent="0" lvl="0" marL="457200" rtl="0">
              <a:lnSpc>
                <a:spcPct val="100000"/>
              </a:lnSpc>
              <a:spcBef>
                <a:spcPts val="0"/>
              </a:spcBef>
              <a:spcAft>
                <a:spcPts val="0"/>
              </a:spcAft>
              <a:buNone/>
            </a:pPr>
            <a:r>
              <a:rPr lang="en" sz="1100"/>
              <a:t>totalUSD numeric(10,2),</a:t>
            </a:r>
          </a:p>
          <a:p>
            <a:pPr indent="0" lvl="0" marL="457200" rtl="0">
              <a:lnSpc>
                <a:spcPct val="100000"/>
              </a:lnSpc>
              <a:spcBef>
                <a:spcPts val="0"/>
              </a:spcBef>
              <a:spcAft>
                <a:spcPts val="0"/>
              </a:spcAft>
              <a:buNone/>
            </a:pPr>
            <a:r>
              <a:rPr lang="en" sz="1100"/>
              <a:t>foreign key(SID, IID) references StoreOfferings(SID, IID),</a:t>
            </a:r>
          </a:p>
          <a:p>
            <a:pPr indent="0" lvl="0" marL="457200" rtl="0">
              <a:lnSpc>
                <a:spcPct val="100000"/>
              </a:lnSpc>
              <a:spcBef>
                <a:spcPts val="0"/>
              </a:spcBef>
              <a:spcAft>
                <a:spcPts val="0"/>
              </a:spcAft>
              <a:buNone/>
            </a:pPr>
            <a:r>
              <a:rPr lang="en" sz="1100"/>
              <a:t>primary key(OID)</a:t>
            </a:r>
          </a:p>
          <a:p>
            <a:pPr lvl="0" rtl="0">
              <a:lnSpc>
                <a:spcPct val="100000"/>
              </a:lnSpc>
              <a:spcBef>
                <a:spcPts val="0"/>
              </a:spcBef>
              <a:spcAft>
                <a:spcPts val="0"/>
              </a:spcAft>
              <a:buNone/>
            </a:pPr>
            <a:r>
              <a:rPr lang="en" sz="1100"/>
              <a:t>); </a:t>
            </a:r>
          </a:p>
          <a:p>
            <a:pPr lvl="0" rtl="0">
              <a:lnSpc>
                <a:spcPct val="100000"/>
              </a:lnSpc>
              <a:spcBef>
                <a:spcPts val="0"/>
              </a:spcBef>
              <a:spcAft>
                <a:spcPts val="0"/>
              </a:spcAft>
              <a:buNone/>
            </a:pPr>
            <a:r>
              <a:t/>
            </a:r>
            <a:endParaRPr sz="1100"/>
          </a:p>
          <a:p>
            <a:pPr lvl="0" rtl="0">
              <a:lnSpc>
                <a:spcPct val="100000"/>
              </a:lnSpc>
              <a:spcBef>
                <a:spcPts val="0"/>
              </a:spcBef>
              <a:spcAft>
                <a:spcPts val="0"/>
              </a:spcAft>
              <a:buNone/>
            </a:pPr>
            <a:r>
              <a:rPr lang="en" sz="1100"/>
              <a:t>Functional Dependencies: </a:t>
            </a:r>
          </a:p>
          <a:p>
            <a:pPr lvl="0" rtl="0">
              <a:lnSpc>
                <a:spcPct val="100000"/>
              </a:lnSpc>
              <a:spcBef>
                <a:spcPts val="0"/>
              </a:spcBef>
              <a:spcAft>
                <a:spcPts val="0"/>
              </a:spcAft>
              <a:buNone/>
            </a:pPr>
            <a:r>
              <a:rPr lang="en" sz="1100"/>
              <a:t>	</a:t>
            </a:r>
            <a:r>
              <a:rPr lang="en" sz="1100" u="sng"/>
              <a:t>OID </a:t>
            </a:r>
            <a:r>
              <a:rPr lang="en" sz="1100"/>
              <a:t>→ PID, SID, IID, DateOrdered</a:t>
            </a:r>
          </a:p>
          <a:p>
            <a:pPr lvl="0" rtl="0">
              <a:lnSpc>
                <a:spcPct val="100000"/>
              </a:lnSpc>
              <a:spcBef>
                <a:spcPts val="0"/>
              </a:spcBef>
              <a:spcAft>
                <a:spcPts val="0"/>
              </a:spcAft>
              <a:buNone/>
            </a:pPr>
            <a:r>
              <a:t/>
            </a:r>
            <a:endParaRPr sz="1100"/>
          </a:p>
          <a:p>
            <a:pPr lvl="0">
              <a:lnSpc>
                <a:spcPct val="100000"/>
              </a:lnSpc>
              <a:spcBef>
                <a:spcPts val="0"/>
              </a:spcBef>
              <a:spcAft>
                <a:spcPts val="0"/>
              </a:spcAft>
              <a:buNone/>
            </a:pPr>
            <a:r>
              <a:t/>
            </a:r>
            <a:endParaRPr/>
          </a:p>
        </p:txBody>
      </p:sp>
      <p:pic>
        <p:nvPicPr>
          <p:cNvPr id="177" name="Shape 177"/>
          <p:cNvPicPr preferRelativeResize="0"/>
          <p:nvPr/>
        </p:nvPicPr>
        <p:blipFill rotWithShape="1">
          <a:blip r:embed="rId3">
            <a:alphaModFix/>
          </a:blip>
          <a:srcRect b="13323" l="0" r="69230" t="60151"/>
          <a:stretch/>
        </p:blipFill>
        <p:spPr>
          <a:xfrm>
            <a:off x="5937775" y="2903100"/>
            <a:ext cx="2813572" cy="13643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1" name="Shape 181"/>
        <p:cNvGrpSpPr/>
        <p:nvPr/>
      </p:nvGrpSpPr>
      <p:grpSpPr>
        <a:xfrm>
          <a:off x="0" y="0"/>
          <a:ext cx="0" cy="0"/>
          <a:chOff x="0" y="0"/>
          <a:chExt cx="0" cy="0"/>
        </a:xfrm>
      </p:grpSpPr>
      <p:sp>
        <p:nvSpPr>
          <p:cNvPr id="182" name="Shape 182"/>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i="1" lang="en"/>
              <a:t>inactiveCustomers</a:t>
            </a:r>
            <a:r>
              <a:rPr lang="en"/>
              <a:t> view</a:t>
            </a:r>
          </a:p>
        </p:txBody>
      </p:sp>
      <p:sp>
        <p:nvSpPr>
          <p:cNvPr id="183" name="Shape 183"/>
          <p:cNvSpPr txBox="1"/>
          <p:nvPr>
            <p:ph idx="1" type="body"/>
          </p:nvPr>
        </p:nvSpPr>
        <p:spPr>
          <a:xfrm>
            <a:off x="311700" y="1468825"/>
            <a:ext cx="8520600" cy="3099900"/>
          </a:xfrm>
          <a:prstGeom prst="rect">
            <a:avLst/>
          </a:prstGeom>
        </p:spPr>
        <p:txBody>
          <a:bodyPr anchorCtr="0" anchor="t" bIns="91425" lIns="91425" rIns="91425" tIns="91425">
            <a:noAutofit/>
          </a:bodyPr>
          <a:lstStyle/>
          <a:p>
            <a:pPr lvl="0">
              <a:spcBef>
                <a:spcPts val="0"/>
              </a:spcBef>
              <a:buNone/>
            </a:pPr>
            <a:r>
              <a:rPr lang="en"/>
              <a:t>Gets the id, first name, and last name of any customer who has not placed an order </a:t>
            </a:r>
          </a:p>
          <a:p>
            <a:pPr lvl="0">
              <a:lnSpc>
                <a:spcPct val="100000"/>
              </a:lnSpc>
              <a:spcBef>
                <a:spcPts val="0"/>
              </a:spcBef>
              <a:spcAft>
                <a:spcPts val="0"/>
              </a:spcAft>
              <a:buNone/>
            </a:pPr>
            <a:r>
              <a:rPr lang="en" sz="1300"/>
              <a:t>create  or replace view inactiveCustomers</a:t>
            </a:r>
          </a:p>
          <a:p>
            <a:pPr indent="457200" lvl="0" marL="0">
              <a:lnSpc>
                <a:spcPct val="100000"/>
              </a:lnSpc>
              <a:spcBef>
                <a:spcPts val="0"/>
              </a:spcBef>
              <a:spcAft>
                <a:spcPts val="0"/>
              </a:spcAft>
              <a:buNone/>
            </a:pPr>
            <a:r>
              <a:rPr lang="en" sz="1300"/>
              <a:t>as select distinct p.pid, p.firstname, p.lastname</a:t>
            </a:r>
          </a:p>
          <a:p>
            <a:pPr indent="0" lvl="0" marL="457200">
              <a:lnSpc>
                <a:spcPct val="100000"/>
              </a:lnSpc>
              <a:spcBef>
                <a:spcPts val="0"/>
              </a:spcBef>
              <a:spcAft>
                <a:spcPts val="0"/>
              </a:spcAft>
              <a:buNone/>
            </a:pPr>
            <a:r>
              <a:rPr lang="en" sz="1300"/>
              <a:t>from customers c, orders o, people p</a:t>
            </a:r>
          </a:p>
          <a:p>
            <a:pPr indent="0" lvl="0" marL="457200" rtl="0">
              <a:lnSpc>
                <a:spcPct val="100000"/>
              </a:lnSpc>
              <a:spcBef>
                <a:spcPts val="0"/>
              </a:spcBef>
              <a:spcAft>
                <a:spcPts val="0"/>
              </a:spcAft>
              <a:buNone/>
            </a:pPr>
            <a:r>
              <a:rPr lang="en" sz="1300"/>
              <a:t>where c.pid not in </a:t>
            </a:r>
          </a:p>
          <a:p>
            <a:pPr indent="457200" lvl="0" marL="457200" rtl="0">
              <a:lnSpc>
                <a:spcPct val="100000"/>
              </a:lnSpc>
              <a:spcBef>
                <a:spcPts val="0"/>
              </a:spcBef>
              <a:spcAft>
                <a:spcPts val="0"/>
              </a:spcAft>
              <a:buNone/>
            </a:pPr>
            <a:r>
              <a:rPr lang="en" sz="1300"/>
              <a:t>(select pid from orders)</a:t>
            </a:r>
          </a:p>
          <a:p>
            <a:pPr indent="457200" lvl="0" marL="457200">
              <a:lnSpc>
                <a:spcPct val="100000"/>
              </a:lnSpc>
              <a:spcBef>
                <a:spcPts val="0"/>
              </a:spcBef>
              <a:spcAft>
                <a:spcPts val="0"/>
              </a:spcAft>
              <a:buNone/>
            </a:pPr>
            <a:r>
              <a:rPr lang="en" sz="1300"/>
              <a:t> and c.pid = p.pid</a:t>
            </a:r>
          </a:p>
          <a:p>
            <a:pPr indent="0" lvl="0" marL="457200" rtl="0">
              <a:lnSpc>
                <a:spcPct val="100000"/>
              </a:lnSpc>
              <a:spcBef>
                <a:spcPts val="0"/>
              </a:spcBef>
              <a:spcAft>
                <a:spcPts val="0"/>
              </a:spcAft>
              <a:buNone/>
            </a:pPr>
            <a:r>
              <a:rPr lang="en" sz="1300"/>
              <a:t>order by p.pid ASC;</a:t>
            </a:r>
          </a:p>
          <a:p>
            <a:pPr indent="0" lvl="0" marL="457200" rtl="0">
              <a:lnSpc>
                <a:spcPct val="100000"/>
              </a:lnSpc>
              <a:spcBef>
                <a:spcPts val="0"/>
              </a:spcBef>
              <a:spcAft>
                <a:spcPts val="0"/>
              </a:spcAft>
              <a:buNone/>
            </a:pPr>
            <a:r>
              <a:t/>
            </a:r>
            <a:endParaRPr sz="1300"/>
          </a:p>
          <a:p>
            <a:pPr indent="0" lvl="0" marL="0">
              <a:lnSpc>
                <a:spcPct val="100000"/>
              </a:lnSpc>
              <a:spcBef>
                <a:spcPts val="0"/>
              </a:spcBef>
              <a:spcAft>
                <a:spcPts val="0"/>
              </a:spcAft>
              <a:buNone/>
            </a:pPr>
            <a:r>
              <a:rPr lang="en" sz="1300"/>
              <a:t>Select * from inactiveCustomers;</a:t>
            </a:r>
          </a:p>
          <a:p>
            <a:pPr lvl="0">
              <a:lnSpc>
                <a:spcPct val="100000"/>
              </a:lnSpc>
              <a:spcBef>
                <a:spcPts val="0"/>
              </a:spcBef>
              <a:spcAft>
                <a:spcPts val="0"/>
              </a:spcAft>
              <a:buNone/>
            </a:pPr>
            <a:r>
              <a:t/>
            </a:r>
            <a:endParaRPr sz="1300"/>
          </a:p>
          <a:p>
            <a:pPr lvl="0">
              <a:spcBef>
                <a:spcPts val="0"/>
              </a:spcBef>
              <a:buNone/>
            </a:pPr>
            <a:r>
              <a:t/>
            </a:r>
            <a:endParaRPr/>
          </a:p>
        </p:txBody>
      </p:sp>
      <p:pic>
        <p:nvPicPr>
          <p:cNvPr id="184" name="Shape 184"/>
          <p:cNvPicPr preferRelativeResize="0"/>
          <p:nvPr/>
        </p:nvPicPr>
        <p:blipFill rotWithShape="1">
          <a:blip r:embed="rId3">
            <a:alphaModFix/>
          </a:blip>
          <a:srcRect b="33206" l="0" r="82566" t="60676"/>
          <a:stretch/>
        </p:blipFill>
        <p:spPr>
          <a:xfrm>
            <a:off x="5233400" y="3210750"/>
            <a:ext cx="2602548" cy="5137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8" name="Shape 188"/>
        <p:cNvGrpSpPr/>
        <p:nvPr/>
      </p:nvGrpSpPr>
      <p:grpSpPr>
        <a:xfrm>
          <a:off x="0" y="0"/>
          <a:ext cx="0" cy="0"/>
          <a:chOff x="0" y="0"/>
          <a:chExt cx="0" cy="0"/>
        </a:xfrm>
      </p:grpSpPr>
      <p:sp>
        <p:nvSpPr>
          <p:cNvPr id="189" name="Shape 189"/>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i="1" lang="en"/>
              <a:t>unorderedFood</a:t>
            </a:r>
            <a:r>
              <a:rPr lang="en"/>
              <a:t> view</a:t>
            </a:r>
          </a:p>
        </p:txBody>
      </p:sp>
      <p:sp>
        <p:nvSpPr>
          <p:cNvPr id="190" name="Shape 190"/>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500"/>
              <a:t>Retrieves information about each food that has never been ordered </a:t>
            </a:r>
          </a:p>
          <a:p>
            <a:pPr lvl="0" rtl="0">
              <a:lnSpc>
                <a:spcPct val="100000"/>
              </a:lnSpc>
              <a:spcBef>
                <a:spcPts val="0"/>
              </a:spcBef>
              <a:spcAft>
                <a:spcPts val="0"/>
              </a:spcAft>
              <a:buNone/>
            </a:pPr>
            <a:r>
              <a:t/>
            </a:r>
            <a:endParaRPr sz="1300"/>
          </a:p>
          <a:p>
            <a:pPr lvl="0">
              <a:lnSpc>
                <a:spcPct val="100000"/>
              </a:lnSpc>
              <a:spcBef>
                <a:spcPts val="0"/>
              </a:spcBef>
              <a:spcAft>
                <a:spcPts val="0"/>
              </a:spcAft>
              <a:buNone/>
            </a:pPr>
            <a:r>
              <a:rPr lang="en" sz="1300"/>
              <a:t>create or replace view unorderedFood </a:t>
            </a:r>
          </a:p>
          <a:p>
            <a:pPr lvl="0">
              <a:lnSpc>
                <a:spcPct val="100000"/>
              </a:lnSpc>
              <a:spcBef>
                <a:spcPts val="0"/>
              </a:spcBef>
              <a:spcAft>
                <a:spcPts val="0"/>
              </a:spcAft>
              <a:buNone/>
            </a:pPr>
            <a:r>
              <a:rPr lang="en" sz="1300"/>
              <a:t>as select * from food f</a:t>
            </a:r>
          </a:p>
          <a:p>
            <a:pPr lvl="0">
              <a:lnSpc>
                <a:spcPct val="100000"/>
              </a:lnSpc>
              <a:spcBef>
                <a:spcPts val="0"/>
              </a:spcBef>
              <a:spcAft>
                <a:spcPts val="0"/>
              </a:spcAft>
              <a:buNone/>
            </a:pPr>
            <a:r>
              <a:rPr lang="en" sz="1300"/>
              <a:t>where f.iid in (</a:t>
            </a:r>
          </a:p>
          <a:p>
            <a:pPr lvl="0">
              <a:lnSpc>
                <a:spcPct val="100000"/>
              </a:lnSpc>
              <a:spcBef>
                <a:spcPts val="0"/>
              </a:spcBef>
              <a:spcAft>
                <a:spcPts val="0"/>
              </a:spcAft>
              <a:buNone/>
            </a:pPr>
            <a:r>
              <a:rPr lang="en" sz="1300"/>
              <a:t>select distinct i.iid</a:t>
            </a:r>
          </a:p>
          <a:p>
            <a:pPr lvl="0">
              <a:lnSpc>
                <a:spcPct val="100000"/>
              </a:lnSpc>
              <a:spcBef>
                <a:spcPts val="0"/>
              </a:spcBef>
              <a:spcAft>
                <a:spcPts val="0"/>
              </a:spcAft>
              <a:buNone/>
            </a:pPr>
            <a:r>
              <a:rPr lang="en" sz="1300"/>
              <a:t>	from items i</a:t>
            </a:r>
          </a:p>
          <a:p>
            <a:pPr lvl="0">
              <a:lnSpc>
                <a:spcPct val="100000"/>
              </a:lnSpc>
              <a:spcBef>
                <a:spcPts val="0"/>
              </a:spcBef>
              <a:spcAft>
                <a:spcPts val="0"/>
              </a:spcAft>
              <a:buNone/>
            </a:pPr>
            <a:r>
              <a:rPr lang="en" sz="1300"/>
              <a:t>	where i.iid not in </a:t>
            </a:r>
          </a:p>
          <a:p>
            <a:pPr lvl="0">
              <a:lnSpc>
                <a:spcPct val="100000"/>
              </a:lnSpc>
              <a:spcBef>
                <a:spcPts val="0"/>
              </a:spcBef>
              <a:spcAft>
                <a:spcPts val="0"/>
              </a:spcAft>
              <a:buNone/>
            </a:pPr>
            <a:r>
              <a:rPr lang="en" sz="1300"/>
              <a:t>	(select iid from orders))</a:t>
            </a:r>
          </a:p>
          <a:p>
            <a:pPr lvl="0">
              <a:lnSpc>
                <a:spcPct val="100000"/>
              </a:lnSpc>
              <a:spcBef>
                <a:spcPts val="0"/>
              </a:spcBef>
              <a:spcAft>
                <a:spcPts val="0"/>
              </a:spcAft>
              <a:buNone/>
            </a:pPr>
            <a:r>
              <a:rPr lang="en" sz="1300"/>
              <a:t>order by f.iid ASC;</a:t>
            </a:r>
          </a:p>
          <a:p>
            <a:pPr lvl="0">
              <a:lnSpc>
                <a:spcPct val="100000"/>
              </a:lnSpc>
              <a:spcBef>
                <a:spcPts val="0"/>
              </a:spcBef>
              <a:spcAft>
                <a:spcPts val="0"/>
              </a:spcAft>
              <a:buNone/>
            </a:pPr>
            <a:r>
              <a:t/>
            </a:r>
            <a:endParaRPr sz="1300"/>
          </a:p>
          <a:p>
            <a:pPr lvl="0">
              <a:lnSpc>
                <a:spcPct val="100000"/>
              </a:lnSpc>
              <a:spcBef>
                <a:spcPts val="0"/>
              </a:spcBef>
              <a:spcAft>
                <a:spcPts val="0"/>
              </a:spcAft>
              <a:buNone/>
            </a:pPr>
            <a:r>
              <a:rPr lang="en" sz="1300"/>
              <a:t>select * from unorderedFood;</a:t>
            </a:r>
          </a:p>
          <a:p>
            <a:pPr lvl="0">
              <a:lnSpc>
                <a:spcPct val="100000"/>
              </a:lnSpc>
              <a:spcBef>
                <a:spcPts val="0"/>
              </a:spcBef>
              <a:spcAft>
                <a:spcPts val="0"/>
              </a:spcAft>
              <a:buNone/>
            </a:pPr>
            <a:r>
              <a:t/>
            </a:r>
            <a:endParaRPr sz="1300"/>
          </a:p>
        </p:txBody>
      </p:sp>
      <p:pic>
        <p:nvPicPr>
          <p:cNvPr id="191" name="Shape 191"/>
          <p:cNvPicPr preferRelativeResize="0"/>
          <p:nvPr/>
        </p:nvPicPr>
        <p:blipFill rotWithShape="1">
          <a:blip r:embed="rId3">
            <a:alphaModFix/>
          </a:blip>
          <a:srcRect b="13731" l="0" r="73700" t="77529"/>
          <a:stretch/>
        </p:blipFill>
        <p:spPr>
          <a:xfrm>
            <a:off x="5374675" y="2504400"/>
            <a:ext cx="2404850" cy="449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8" name="Shape 68"/>
        <p:cNvGrpSpPr/>
        <p:nvPr/>
      </p:nvGrpSpPr>
      <p:grpSpPr>
        <a:xfrm>
          <a:off x="0" y="0"/>
          <a:ext cx="0" cy="0"/>
          <a:chOff x="0" y="0"/>
          <a:chExt cx="0" cy="0"/>
        </a:xfrm>
      </p:grpSpPr>
      <p:sp>
        <p:nvSpPr>
          <p:cNvPr id="69" name="Shape 69"/>
          <p:cNvSpPr txBox="1"/>
          <p:nvPr>
            <p:ph type="title"/>
          </p:nvPr>
        </p:nvSpPr>
        <p:spPr>
          <a:xfrm>
            <a:off x="311700" y="460125"/>
            <a:ext cx="8520600" cy="733500"/>
          </a:xfrm>
          <a:prstGeom prst="rect">
            <a:avLst/>
          </a:prstGeom>
        </p:spPr>
        <p:txBody>
          <a:bodyPr anchorCtr="0" anchor="b" bIns="91425" lIns="91425" rIns="91425" tIns="91425">
            <a:noAutofit/>
          </a:bodyPr>
          <a:lstStyle/>
          <a:p>
            <a:pPr lvl="0">
              <a:spcBef>
                <a:spcPts val="0"/>
              </a:spcBef>
              <a:buNone/>
            </a:pPr>
            <a:r>
              <a:rPr lang="en"/>
              <a:t>Table of Contents</a:t>
            </a:r>
          </a:p>
        </p:txBody>
      </p:sp>
      <p:sp>
        <p:nvSpPr>
          <p:cNvPr id="70" name="Shape 70"/>
          <p:cNvSpPr txBox="1"/>
          <p:nvPr>
            <p:ph idx="1" type="body"/>
          </p:nvPr>
        </p:nvSpPr>
        <p:spPr>
          <a:xfrm>
            <a:off x="311700" y="1468825"/>
            <a:ext cx="39999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a:t>Executive </a:t>
            </a:r>
            <a:r>
              <a:rPr lang="en"/>
              <a:t>Summary………………………… 3</a:t>
            </a:r>
          </a:p>
          <a:p>
            <a:pPr lvl="0" rtl="0">
              <a:lnSpc>
                <a:spcPct val="100000"/>
              </a:lnSpc>
              <a:spcBef>
                <a:spcPts val="0"/>
              </a:spcBef>
              <a:spcAft>
                <a:spcPts val="0"/>
              </a:spcAft>
              <a:buNone/>
            </a:pPr>
            <a:r>
              <a:rPr lang="en"/>
              <a:t>ER Diagram</a:t>
            </a:r>
            <a:r>
              <a:rPr lang="en"/>
              <a:t>…………………………………… 4</a:t>
            </a:r>
          </a:p>
          <a:p>
            <a:pPr lvl="0" rtl="0">
              <a:lnSpc>
                <a:spcPct val="100000"/>
              </a:lnSpc>
              <a:spcBef>
                <a:spcPts val="0"/>
              </a:spcBef>
              <a:spcAft>
                <a:spcPts val="0"/>
              </a:spcAft>
              <a:buNone/>
            </a:pPr>
            <a:r>
              <a:rPr lang="en"/>
              <a:t>Create Table Statements:</a:t>
            </a:r>
          </a:p>
          <a:p>
            <a:pPr lvl="0" rtl="0">
              <a:lnSpc>
                <a:spcPct val="100000"/>
              </a:lnSpc>
              <a:spcBef>
                <a:spcPts val="0"/>
              </a:spcBef>
              <a:spcAft>
                <a:spcPts val="0"/>
              </a:spcAft>
              <a:buNone/>
            </a:pPr>
            <a:r>
              <a:rPr lang="en"/>
              <a:t>	</a:t>
            </a:r>
            <a:r>
              <a:rPr i="1" lang="en"/>
              <a:t>Zipcode </a:t>
            </a:r>
            <a:r>
              <a:rPr lang="en"/>
              <a:t>Table……………………</a:t>
            </a:r>
            <a:r>
              <a:rPr lang="en" sz="800"/>
              <a:t>.</a:t>
            </a:r>
            <a:r>
              <a:rPr lang="en"/>
              <a:t>… 5</a:t>
            </a:r>
          </a:p>
          <a:p>
            <a:pPr indent="457200" lvl="0" rtl="0">
              <a:lnSpc>
                <a:spcPct val="100000"/>
              </a:lnSpc>
              <a:spcBef>
                <a:spcPts val="0"/>
              </a:spcBef>
              <a:spcAft>
                <a:spcPts val="0"/>
              </a:spcAft>
              <a:buNone/>
            </a:pPr>
            <a:r>
              <a:rPr i="1" lang="en"/>
              <a:t>People </a:t>
            </a:r>
            <a:r>
              <a:rPr lang="en"/>
              <a:t>Table………………………… 6</a:t>
            </a:r>
          </a:p>
          <a:p>
            <a:pPr indent="457200" lvl="0" rtl="0">
              <a:lnSpc>
                <a:spcPct val="100000"/>
              </a:lnSpc>
              <a:spcBef>
                <a:spcPts val="0"/>
              </a:spcBef>
              <a:spcAft>
                <a:spcPts val="0"/>
              </a:spcAft>
              <a:buNone/>
            </a:pPr>
            <a:r>
              <a:rPr i="1" lang="en"/>
              <a:t>Banned Customers </a:t>
            </a:r>
            <a:r>
              <a:rPr lang="en"/>
              <a:t>Table………… 7</a:t>
            </a:r>
          </a:p>
          <a:p>
            <a:pPr indent="457200" lvl="0" rtl="0">
              <a:lnSpc>
                <a:spcPct val="100000"/>
              </a:lnSpc>
              <a:spcBef>
                <a:spcPts val="0"/>
              </a:spcBef>
              <a:spcAft>
                <a:spcPts val="0"/>
              </a:spcAft>
              <a:buNone/>
            </a:pPr>
            <a:r>
              <a:rPr i="1" lang="en"/>
              <a:t>Customers </a:t>
            </a:r>
            <a:r>
              <a:rPr lang="en"/>
              <a:t>Table…………………… 8</a:t>
            </a:r>
          </a:p>
          <a:p>
            <a:pPr indent="457200" lvl="0" rtl="0">
              <a:lnSpc>
                <a:spcPct val="100000"/>
              </a:lnSpc>
              <a:spcBef>
                <a:spcPts val="0"/>
              </a:spcBef>
              <a:spcAft>
                <a:spcPts val="0"/>
              </a:spcAft>
              <a:buNone/>
            </a:pPr>
            <a:r>
              <a:rPr i="1" lang="en"/>
              <a:t>Staff </a:t>
            </a:r>
            <a:r>
              <a:rPr lang="en"/>
              <a:t>Table…………………………  9</a:t>
            </a:r>
          </a:p>
          <a:p>
            <a:pPr indent="457200" lvl="0" rtl="0">
              <a:lnSpc>
                <a:spcPct val="100000"/>
              </a:lnSpc>
              <a:spcBef>
                <a:spcPts val="0"/>
              </a:spcBef>
              <a:spcAft>
                <a:spcPts val="0"/>
              </a:spcAft>
              <a:buNone/>
            </a:pPr>
            <a:r>
              <a:rPr i="1" lang="en"/>
              <a:t>Managers </a:t>
            </a:r>
            <a:r>
              <a:rPr lang="en"/>
              <a:t>Table………………………10</a:t>
            </a:r>
          </a:p>
          <a:p>
            <a:pPr indent="457200" lvl="0" rtl="0">
              <a:lnSpc>
                <a:spcPct val="100000"/>
              </a:lnSpc>
              <a:spcBef>
                <a:spcPts val="0"/>
              </a:spcBef>
              <a:spcAft>
                <a:spcPts val="0"/>
              </a:spcAft>
              <a:buNone/>
            </a:pPr>
            <a:r>
              <a:rPr i="1" lang="en"/>
              <a:t>Crew </a:t>
            </a:r>
            <a:r>
              <a:rPr lang="en"/>
              <a:t>Table…………………………… 11</a:t>
            </a:r>
          </a:p>
          <a:p>
            <a:pPr indent="457200" lvl="0" rtl="0">
              <a:lnSpc>
                <a:spcPct val="100000"/>
              </a:lnSpc>
              <a:spcBef>
                <a:spcPts val="0"/>
              </a:spcBef>
              <a:spcAft>
                <a:spcPts val="0"/>
              </a:spcAft>
              <a:buNone/>
            </a:pPr>
            <a:r>
              <a:rPr i="1" lang="en"/>
              <a:t>Stores </a:t>
            </a:r>
            <a:r>
              <a:rPr lang="en"/>
              <a:t>Table…………………………12</a:t>
            </a:r>
          </a:p>
          <a:p>
            <a:pPr indent="457200" lvl="0" rtl="0">
              <a:lnSpc>
                <a:spcPct val="100000"/>
              </a:lnSpc>
              <a:spcBef>
                <a:spcPts val="0"/>
              </a:spcBef>
              <a:spcAft>
                <a:spcPts val="0"/>
              </a:spcAft>
              <a:buNone/>
            </a:pPr>
            <a:r>
              <a:rPr i="1" lang="en"/>
              <a:t>StoreOfferings </a:t>
            </a:r>
            <a:r>
              <a:rPr lang="en"/>
              <a:t>Table……………13</a:t>
            </a:r>
          </a:p>
          <a:p>
            <a:pPr indent="457200" lvl="0" rtl="0">
              <a:lnSpc>
                <a:spcPct val="100000"/>
              </a:lnSpc>
              <a:spcBef>
                <a:spcPts val="0"/>
              </a:spcBef>
              <a:spcAft>
                <a:spcPts val="0"/>
              </a:spcAft>
              <a:buNone/>
            </a:pPr>
            <a:r>
              <a:rPr i="1" lang="en"/>
              <a:t>Items </a:t>
            </a:r>
            <a:r>
              <a:rPr lang="en"/>
              <a:t>Table………………………… 14</a:t>
            </a:r>
          </a:p>
          <a:p>
            <a:pPr indent="457200" lvl="0" rtl="0">
              <a:lnSpc>
                <a:spcPct val="100000"/>
              </a:lnSpc>
              <a:spcBef>
                <a:spcPts val="0"/>
              </a:spcBef>
              <a:spcAft>
                <a:spcPts val="0"/>
              </a:spcAft>
              <a:buNone/>
            </a:pPr>
            <a:r>
              <a:rPr i="1" lang="en"/>
              <a:t>Drinks </a:t>
            </a:r>
            <a:r>
              <a:rPr lang="en"/>
              <a:t>Table…………………………15</a:t>
            </a:r>
          </a:p>
          <a:p>
            <a:pPr indent="457200" lvl="0" rtl="0">
              <a:lnSpc>
                <a:spcPct val="100000"/>
              </a:lnSpc>
              <a:spcBef>
                <a:spcPts val="0"/>
              </a:spcBef>
              <a:spcAft>
                <a:spcPts val="0"/>
              </a:spcAft>
              <a:buNone/>
            </a:pPr>
            <a:r>
              <a:rPr i="1" lang="en"/>
              <a:t>Food </a:t>
            </a:r>
            <a:r>
              <a:rPr lang="en"/>
              <a:t>Table……………………………16</a:t>
            </a:r>
          </a:p>
          <a:p>
            <a:pPr indent="457200" lvl="0" rtl="0">
              <a:lnSpc>
                <a:spcPct val="100000"/>
              </a:lnSpc>
              <a:spcBef>
                <a:spcPts val="0"/>
              </a:spcBef>
              <a:spcAft>
                <a:spcPts val="0"/>
              </a:spcAft>
              <a:buNone/>
            </a:pPr>
            <a:r>
              <a:rPr i="1" lang="en"/>
              <a:t>Orders </a:t>
            </a:r>
            <a:r>
              <a:rPr lang="en"/>
              <a:t>Table…………………………17</a:t>
            </a:r>
          </a:p>
          <a:p>
            <a:pPr indent="457200" lvl="0" rtl="0">
              <a:lnSpc>
                <a:spcPct val="100000"/>
              </a:lnSpc>
              <a:spcBef>
                <a:spcPts val="0"/>
              </a:spcBef>
              <a:spcAft>
                <a:spcPts val="0"/>
              </a:spcAft>
              <a:buNone/>
            </a:pPr>
            <a:r>
              <a:t/>
            </a:r>
            <a:endParaRPr/>
          </a:p>
          <a:p>
            <a:pPr indent="457200" lvl="0" rtl="0">
              <a:lnSpc>
                <a:spcPct val="100000"/>
              </a:lnSpc>
              <a:spcBef>
                <a:spcPts val="0"/>
              </a:spcBef>
              <a:spcAft>
                <a:spcPts val="0"/>
              </a:spcAft>
              <a:buNone/>
            </a:pPr>
            <a:r>
              <a:t/>
            </a:r>
            <a:endParaRPr/>
          </a:p>
          <a:p>
            <a:pPr indent="457200" lvl="0" rtl="0">
              <a:lnSpc>
                <a:spcPct val="100000"/>
              </a:lnSpc>
              <a:spcBef>
                <a:spcPts val="0"/>
              </a:spcBef>
              <a:spcAft>
                <a:spcPts val="0"/>
              </a:spcAft>
              <a:buNone/>
            </a:pPr>
            <a:r>
              <a:t/>
            </a:r>
            <a:endParaRPr/>
          </a:p>
          <a:p>
            <a:pPr indent="457200" lvl="0" rtl="0">
              <a:lnSpc>
                <a:spcPct val="100000"/>
              </a:lnSpc>
              <a:spcBef>
                <a:spcPts val="0"/>
              </a:spcBef>
              <a:spcAft>
                <a:spcPts val="0"/>
              </a:spcAft>
              <a:buNone/>
            </a:pPr>
            <a:r>
              <a:t/>
            </a:r>
            <a:endParaRPr i="1"/>
          </a:p>
          <a:p>
            <a:pPr indent="457200" lvl="0" rtl="0">
              <a:lnSpc>
                <a:spcPct val="100000"/>
              </a:lnSpc>
              <a:spcBef>
                <a:spcPts val="0"/>
              </a:spcBef>
              <a:spcAft>
                <a:spcPts val="0"/>
              </a:spcAft>
              <a:buNone/>
            </a:pPr>
            <a:r>
              <a:t/>
            </a:r>
            <a:endParaRPr/>
          </a:p>
          <a:p>
            <a:pPr indent="457200" lvl="0" rtl="0">
              <a:lnSpc>
                <a:spcPct val="100000"/>
              </a:lnSpc>
              <a:spcBef>
                <a:spcPts val="0"/>
              </a:spcBef>
              <a:spcAft>
                <a:spcPts val="0"/>
              </a:spcAft>
              <a:buNone/>
            </a:pPr>
            <a:r>
              <a:t/>
            </a:r>
            <a:endParaRPr/>
          </a:p>
          <a:p>
            <a:pPr lvl="0">
              <a:lnSpc>
                <a:spcPct val="100000"/>
              </a:lnSpc>
              <a:spcBef>
                <a:spcPts val="0"/>
              </a:spcBef>
              <a:spcAft>
                <a:spcPts val="0"/>
              </a:spcAft>
              <a:buNone/>
            </a:pPr>
            <a:r>
              <a:rPr lang="en"/>
              <a:t>	</a:t>
            </a:r>
          </a:p>
        </p:txBody>
      </p:sp>
      <p:sp>
        <p:nvSpPr>
          <p:cNvPr id="71" name="Shape 71"/>
          <p:cNvSpPr txBox="1"/>
          <p:nvPr>
            <p:ph idx="2" type="body"/>
          </p:nvPr>
        </p:nvSpPr>
        <p:spPr>
          <a:xfrm>
            <a:off x="4832400" y="1410525"/>
            <a:ext cx="39999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a:t>Create View Statements:</a:t>
            </a:r>
          </a:p>
          <a:p>
            <a:pPr indent="457200" lvl="0" rtl="0">
              <a:lnSpc>
                <a:spcPct val="100000"/>
              </a:lnSpc>
              <a:spcBef>
                <a:spcPts val="0"/>
              </a:spcBef>
              <a:spcAft>
                <a:spcPts val="0"/>
              </a:spcAft>
              <a:buNone/>
            </a:pPr>
            <a:r>
              <a:rPr i="1" lang="en"/>
              <a:t>inactiveCustomers</a:t>
            </a:r>
            <a:r>
              <a:rPr lang="en"/>
              <a:t>……………</a:t>
            </a:r>
            <a:r>
              <a:rPr lang="en" sz="800"/>
              <a:t>.</a:t>
            </a:r>
            <a:r>
              <a:rPr lang="en"/>
              <a:t>……18</a:t>
            </a:r>
          </a:p>
          <a:p>
            <a:pPr indent="457200" lvl="0" rtl="0">
              <a:lnSpc>
                <a:spcPct val="100000"/>
              </a:lnSpc>
              <a:spcBef>
                <a:spcPts val="0"/>
              </a:spcBef>
              <a:spcAft>
                <a:spcPts val="0"/>
              </a:spcAft>
              <a:buNone/>
            </a:pPr>
            <a:r>
              <a:rPr i="1" lang="en"/>
              <a:t>unorderedFood</a:t>
            </a:r>
            <a:r>
              <a:rPr lang="en"/>
              <a:t>……………</a:t>
            </a:r>
            <a:r>
              <a:rPr lang="en" sz="800"/>
              <a:t>.</a:t>
            </a:r>
            <a:r>
              <a:rPr lang="en"/>
              <a:t>……</a:t>
            </a:r>
            <a:r>
              <a:rPr lang="en" sz="800"/>
              <a:t>.</a:t>
            </a:r>
            <a:r>
              <a:rPr lang="en"/>
              <a:t>……19</a:t>
            </a:r>
          </a:p>
          <a:p>
            <a:pPr indent="457200" lvl="0" rtl="0">
              <a:lnSpc>
                <a:spcPct val="100000"/>
              </a:lnSpc>
              <a:spcBef>
                <a:spcPts val="0"/>
              </a:spcBef>
              <a:spcAft>
                <a:spcPts val="0"/>
              </a:spcAft>
              <a:buNone/>
            </a:pPr>
            <a:r>
              <a:rPr i="1" lang="en"/>
              <a:t>perksLocations</a:t>
            </a:r>
            <a:r>
              <a:rPr lang="en" sz="800"/>
              <a:t>.</a:t>
            </a:r>
            <a:r>
              <a:rPr lang="en"/>
              <a:t>…………</a:t>
            </a:r>
            <a:r>
              <a:rPr lang="en" sz="800"/>
              <a:t>.</a:t>
            </a:r>
            <a:r>
              <a:rPr lang="en"/>
              <a:t>……</a:t>
            </a:r>
            <a:r>
              <a:rPr lang="en" sz="800"/>
              <a:t>.</a:t>
            </a:r>
            <a:r>
              <a:rPr lang="en"/>
              <a:t>……20</a:t>
            </a:r>
          </a:p>
          <a:p>
            <a:pPr indent="0" lvl="0" marL="0" rtl="0">
              <a:lnSpc>
                <a:spcPct val="100000"/>
              </a:lnSpc>
              <a:spcBef>
                <a:spcPts val="0"/>
              </a:spcBef>
              <a:spcAft>
                <a:spcPts val="0"/>
              </a:spcAft>
              <a:buNone/>
            </a:pPr>
            <a:r>
              <a:rPr lang="en"/>
              <a:t>Stored Procedures:</a:t>
            </a:r>
          </a:p>
          <a:p>
            <a:pPr indent="457200" lvl="0" rtl="0">
              <a:lnSpc>
                <a:spcPct val="100000"/>
              </a:lnSpc>
              <a:spcBef>
                <a:spcPts val="0"/>
              </a:spcBef>
              <a:spcAft>
                <a:spcPts val="0"/>
              </a:spcAft>
              <a:buNone/>
            </a:pPr>
            <a:r>
              <a:rPr i="1" lang="en"/>
              <a:t>searchCustomerName</a:t>
            </a:r>
            <a:r>
              <a:rPr lang="en" sz="800"/>
              <a:t>.</a:t>
            </a:r>
            <a:r>
              <a:rPr lang="en"/>
              <a:t>…………</a:t>
            </a:r>
            <a:r>
              <a:rPr lang="en" sz="800"/>
              <a:t>.</a:t>
            </a:r>
            <a:r>
              <a:rPr lang="en"/>
              <a:t>……21</a:t>
            </a:r>
          </a:p>
          <a:p>
            <a:pPr indent="457200" lvl="0" rtl="0">
              <a:lnSpc>
                <a:spcPct val="100000"/>
              </a:lnSpc>
              <a:spcBef>
                <a:spcPts val="0"/>
              </a:spcBef>
              <a:spcAft>
                <a:spcPts val="0"/>
              </a:spcAft>
              <a:buNone/>
            </a:pPr>
            <a:r>
              <a:rPr i="1" lang="en"/>
              <a:t>getCalories</a:t>
            </a:r>
            <a:r>
              <a:rPr lang="en" sz="800"/>
              <a:t>.</a:t>
            </a:r>
            <a:r>
              <a:rPr lang="en"/>
              <a:t>…………</a:t>
            </a:r>
            <a:r>
              <a:rPr lang="en" sz="800"/>
              <a:t>.</a:t>
            </a:r>
            <a:r>
              <a:rPr lang="en"/>
              <a:t>……</a:t>
            </a:r>
            <a:r>
              <a:rPr lang="en" sz="800"/>
              <a:t>.</a:t>
            </a:r>
            <a:r>
              <a:rPr lang="en"/>
              <a:t>……</a:t>
            </a:r>
            <a:r>
              <a:rPr lang="en" sz="800"/>
              <a:t>.</a:t>
            </a:r>
            <a:r>
              <a:rPr lang="en"/>
              <a:t>… 23</a:t>
            </a:r>
          </a:p>
          <a:p>
            <a:pPr indent="457200" lvl="0" rtl="0">
              <a:lnSpc>
                <a:spcPct val="100000"/>
              </a:lnSpc>
              <a:spcBef>
                <a:spcPts val="0"/>
              </a:spcBef>
              <a:spcAft>
                <a:spcPts val="0"/>
              </a:spcAft>
              <a:buNone/>
            </a:pPr>
            <a:r>
              <a:rPr i="1" lang="en"/>
              <a:t>storeLocation………</a:t>
            </a:r>
            <a:r>
              <a:rPr lang="en"/>
              <a:t>……</a:t>
            </a:r>
            <a:r>
              <a:rPr lang="en" sz="800"/>
              <a:t>.</a:t>
            </a:r>
            <a:r>
              <a:rPr lang="en"/>
              <a:t>……</a:t>
            </a:r>
            <a:r>
              <a:rPr lang="en" sz="800"/>
              <a:t>.</a:t>
            </a:r>
            <a:r>
              <a:rPr lang="en"/>
              <a:t>……</a:t>
            </a:r>
            <a:r>
              <a:rPr lang="en" sz="800"/>
              <a:t>.</a:t>
            </a:r>
            <a:r>
              <a:rPr i="1" lang="en"/>
              <a:t>25</a:t>
            </a:r>
          </a:p>
          <a:p>
            <a:pPr lvl="0" rtl="0">
              <a:lnSpc>
                <a:spcPct val="100000"/>
              </a:lnSpc>
              <a:spcBef>
                <a:spcPts val="0"/>
              </a:spcBef>
              <a:spcAft>
                <a:spcPts val="0"/>
              </a:spcAft>
              <a:buNone/>
            </a:pPr>
            <a:r>
              <a:rPr lang="en"/>
              <a:t>Triggers:</a:t>
            </a:r>
          </a:p>
          <a:p>
            <a:pPr indent="457200" lvl="0" rtl="0">
              <a:lnSpc>
                <a:spcPct val="100000"/>
              </a:lnSpc>
              <a:spcBef>
                <a:spcPts val="0"/>
              </a:spcBef>
              <a:spcAft>
                <a:spcPts val="0"/>
              </a:spcAft>
              <a:buNone/>
            </a:pPr>
            <a:r>
              <a:rPr i="1" lang="en"/>
              <a:t>checkFood</a:t>
            </a:r>
            <a:r>
              <a:rPr lang="en" sz="800"/>
              <a:t>.</a:t>
            </a:r>
            <a:r>
              <a:rPr lang="en"/>
              <a:t>……</a:t>
            </a:r>
            <a:r>
              <a:rPr lang="en" sz="800"/>
              <a:t>.</a:t>
            </a:r>
            <a:r>
              <a:rPr lang="en"/>
              <a:t>……</a:t>
            </a:r>
            <a:r>
              <a:rPr lang="en" sz="800"/>
              <a:t>.</a:t>
            </a:r>
            <a:r>
              <a:rPr lang="en"/>
              <a:t>……</a:t>
            </a:r>
            <a:r>
              <a:rPr lang="en" sz="800"/>
              <a:t>.</a:t>
            </a:r>
            <a:r>
              <a:rPr lang="en"/>
              <a:t>……</a:t>
            </a:r>
            <a:r>
              <a:rPr lang="en" sz="800"/>
              <a:t>.</a:t>
            </a:r>
            <a:r>
              <a:rPr lang="en"/>
              <a:t>…  26</a:t>
            </a:r>
          </a:p>
          <a:p>
            <a:pPr indent="457200" lvl="0" rtl="0">
              <a:lnSpc>
                <a:spcPct val="100000"/>
              </a:lnSpc>
              <a:spcBef>
                <a:spcPts val="0"/>
              </a:spcBef>
              <a:spcAft>
                <a:spcPts val="0"/>
              </a:spcAft>
              <a:buNone/>
            </a:pPr>
            <a:r>
              <a:rPr i="1" lang="en"/>
              <a:t>checkDrink</a:t>
            </a:r>
            <a:r>
              <a:rPr lang="en" sz="800"/>
              <a:t>.</a:t>
            </a:r>
            <a:r>
              <a:rPr lang="en"/>
              <a:t>…………</a:t>
            </a:r>
            <a:r>
              <a:rPr lang="en" sz="800"/>
              <a:t>.</a:t>
            </a:r>
            <a:r>
              <a:rPr lang="en"/>
              <a:t>……</a:t>
            </a:r>
            <a:r>
              <a:rPr lang="en" sz="800"/>
              <a:t>.</a:t>
            </a:r>
            <a:r>
              <a:rPr lang="en"/>
              <a:t>……</a:t>
            </a:r>
            <a:r>
              <a:rPr lang="en" sz="800"/>
              <a:t>.</a:t>
            </a:r>
            <a:r>
              <a:rPr lang="en"/>
              <a:t>……28</a:t>
            </a:r>
          </a:p>
          <a:p>
            <a:pPr indent="457200" lvl="0" rtl="0">
              <a:lnSpc>
                <a:spcPct val="100000"/>
              </a:lnSpc>
              <a:spcBef>
                <a:spcPts val="0"/>
              </a:spcBef>
              <a:spcAft>
                <a:spcPts val="0"/>
              </a:spcAft>
              <a:buNone/>
            </a:pPr>
            <a:r>
              <a:rPr i="1" lang="en"/>
              <a:t>priceCeiling………</a:t>
            </a:r>
            <a:r>
              <a:rPr lang="en"/>
              <a:t>……</a:t>
            </a:r>
            <a:r>
              <a:rPr lang="en" sz="800"/>
              <a:t>.</a:t>
            </a:r>
            <a:r>
              <a:rPr lang="en"/>
              <a:t>……</a:t>
            </a:r>
            <a:r>
              <a:rPr lang="en" sz="800"/>
              <a:t>.</a:t>
            </a:r>
            <a:r>
              <a:rPr lang="en"/>
              <a:t>……</a:t>
            </a:r>
            <a:r>
              <a:rPr lang="en" sz="800"/>
              <a:t>. </a:t>
            </a:r>
            <a:r>
              <a:rPr i="1" lang="en"/>
              <a:t>30</a:t>
            </a:r>
          </a:p>
          <a:p>
            <a:pPr indent="0" lvl="0" marL="0" rtl="0">
              <a:lnSpc>
                <a:spcPct val="100000"/>
              </a:lnSpc>
              <a:spcBef>
                <a:spcPts val="0"/>
              </a:spcBef>
              <a:spcAft>
                <a:spcPts val="0"/>
              </a:spcAft>
              <a:buNone/>
            </a:pPr>
            <a:r>
              <a:rPr lang="en"/>
              <a:t>Reports………………………..……</a:t>
            </a:r>
            <a:r>
              <a:rPr lang="en" sz="800"/>
              <a:t>.</a:t>
            </a:r>
            <a:r>
              <a:rPr lang="en"/>
              <a:t>……</a:t>
            </a:r>
            <a:r>
              <a:rPr lang="en" sz="800"/>
              <a:t>.</a:t>
            </a:r>
            <a:r>
              <a:rPr lang="en"/>
              <a:t>.32</a:t>
            </a:r>
          </a:p>
          <a:p>
            <a:pPr indent="0" lvl="0" marL="0" rtl="0">
              <a:lnSpc>
                <a:spcPct val="100000"/>
              </a:lnSpc>
              <a:spcBef>
                <a:spcPts val="0"/>
              </a:spcBef>
              <a:spcAft>
                <a:spcPts val="0"/>
              </a:spcAft>
              <a:buNone/>
            </a:pPr>
            <a:r>
              <a:rPr lang="en"/>
              <a:t>User Roles/Security ……</a:t>
            </a:r>
            <a:r>
              <a:rPr lang="en" sz="800"/>
              <a:t>.</a:t>
            </a:r>
            <a:r>
              <a:rPr lang="en"/>
              <a:t>……</a:t>
            </a:r>
            <a:r>
              <a:rPr lang="en" sz="800"/>
              <a:t>.</a:t>
            </a:r>
            <a:r>
              <a:rPr lang="en"/>
              <a:t>……</a:t>
            </a:r>
            <a:r>
              <a:rPr lang="en" sz="800"/>
              <a:t>.</a:t>
            </a:r>
            <a:r>
              <a:rPr lang="en"/>
              <a:t>…33</a:t>
            </a:r>
          </a:p>
          <a:p>
            <a:pPr indent="0" lvl="0" marL="0" rtl="0">
              <a:lnSpc>
                <a:spcPct val="100000"/>
              </a:lnSpc>
              <a:spcBef>
                <a:spcPts val="0"/>
              </a:spcBef>
              <a:spcAft>
                <a:spcPts val="0"/>
              </a:spcAft>
              <a:buNone/>
            </a:pPr>
            <a:r>
              <a:rPr lang="en"/>
              <a:t>Problems/Enhancements</a:t>
            </a:r>
            <a:r>
              <a:rPr lang="en" sz="800"/>
              <a:t>.</a:t>
            </a:r>
            <a:r>
              <a:rPr lang="en"/>
              <a:t>……</a:t>
            </a:r>
            <a:r>
              <a:rPr lang="en" sz="800"/>
              <a:t>.</a:t>
            </a:r>
            <a:r>
              <a:rPr lang="en"/>
              <a:t>……</a:t>
            </a:r>
            <a:r>
              <a:rPr lang="en" sz="800"/>
              <a:t>.</a:t>
            </a:r>
            <a:r>
              <a:rPr lang="en"/>
              <a:t>……</a:t>
            </a:r>
            <a:r>
              <a:rPr lang="en" sz="800"/>
              <a:t>.</a:t>
            </a:r>
            <a:r>
              <a:rPr lang="en"/>
              <a:t>34</a:t>
            </a:r>
          </a:p>
          <a:p>
            <a:pPr indent="0" lvl="0" marL="0" rtl="0">
              <a:lnSpc>
                <a:spcPct val="100000"/>
              </a:lnSpc>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5" name="Shape 195"/>
        <p:cNvGrpSpPr/>
        <p:nvPr/>
      </p:nvGrpSpPr>
      <p:grpSpPr>
        <a:xfrm>
          <a:off x="0" y="0"/>
          <a:ext cx="0" cy="0"/>
          <a:chOff x="0" y="0"/>
          <a:chExt cx="0" cy="0"/>
        </a:xfrm>
      </p:grpSpPr>
      <p:sp>
        <p:nvSpPr>
          <p:cNvPr id="196" name="Shape 196"/>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View: </a:t>
            </a:r>
            <a:r>
              <a:rPr i="1" lang="en"/>
              <a:t>perksLocations</a:t>
            </a:r>
          </a:p>
        </p:txBody>
      </p:sp>
      <p:sp>
        <p:nvSpPr>
          <p:cNvPr id="197" name="Shape 197"/>
          <p:cNvSpPr txBox="1"/>
          <p:nvPr>
            <p:ph idx="1" type="body"/>
          </p:nvPr>
        </p:nvSpPr>
        <p:spPr>
          <a:xfrm>
            <a:off x="311700" y="1468825"/>
            <a:ext cx="8520600" cy="3099900"/>
          </a:xfrm>
          <a:prstGeom prst="rect">
            <a:avLst/>
          </a:prstGeom>
        </p:spPr>
        <p:txBody>
          <a:bodyPr anchorCtr="0" anchor="t" bIns="91425" lIns="91425" rIns="91425" tIns="91425">
            <a:noAutofit/>
          </a:bodyPr>
          <a:lstStyle/>
          <a:p>
            <a:pPr lvl="0">
              <a:spcBef>
                <a:spcPts val="0"/>
              </a:spcBef>
              <a:buNone/>
            </a:pPr>
            <a:r>
              <a:rPr lang="en"/>
              <a:t>A v</a:t>
            </a:r>
            <a:r>
              <a:rPr lang="en"/>
              <a:t>iew</a:t>
            </a:r>
            <a:r>
              <a:rPr lang="en"/>
              <a:t> designed to get the city and states of customers who are perks members. This is to analyze the locations where the new perks membership is being used.</a:t>
            </a:r>
          </a:p>
          <a:p>
            <a:pPr lvl="0" rtl="0">
              <a:lnSpc>
                <a:spcPct val="100000"/>
              </a:lnSpc>
              <a:spcBef>
                <a:spcPts val="0"/>
              </a:spcBef>
              <a:spcAft>
                <a:spcPts val="0"/>
              </a:spcAft>
              <a:buNone/>
            </a:pPr>
            <a:r>
              <a:rPr lang="en" sz="1200"/>
              <a:t>create or replace view perksLocations</a:t>
            </a:r>
          </a:p>
          <a:p>
            <a:pPr lvl="0" rtl="0">
              <a:lnSpc>
                <a:spcPct val="100000"/>
              </a:lnSpc>
              <a:spcBef>
                <a:spcPts val="0"/>
              </a:spcBef>
              <a:spcAft>
                <a:spcPts val="0"/>
              </a:spcAft>
              <a:buNone/>
            </a:pPr>
            <a:r>
              <a:rPr lang="en" sz="1200"/>
              <a:t>as </a:t>
            </a:r>
          </a:p>
          <a:p>
            <a:pPr indent="0" lvl="0" marL="457200">
              <a:lnSpc>
                <a:spcPct val="100000"/>
              </a:lnSpc>
              <a:spcBef>
                <a:spcPts val="0"/>
              </a:spcBef>
              <a:spcAft>
                <a:spcPts val="0"/>
              </a:spcAft>
              <a:buNone/>
            </a:pPr>
            <a:r>
              <a:rPr lang="en" sz="1200"/>
              <a:t>select z.city, z.state</a:t>
            </a:r>
          </a:p>
          <a:p>
            <a:pPr indent="0" lvl="0" marL="457200">
              <a:lnSpc>
                <a:spcPct val="100000"/>
              </a:lnSpc>
              <a:spcBef>
                <a:spcPts val="0"/>
              </a:spcBef>
              <a:spcAft>
                <a:spcPts val="0"/>
              </a:spcAft>
              <a:buNone/>
            </a:pPr>
            <a:r>
              <a:rPr lang="en" sz="1200"/>
              <a:t>from zipcode z, customers c, people p</a:t>
            </a:r>
          </a:p>
          <a:p>
            <a:pPr indent="0" lvl="0" marL="457200">
              <a:lnSpc>
                <a:spcPct val="100000"/>
              </a:lnSpc>
              <a:spcBef>
                <a:spcPts val="0"/>
              </a:spcBef>
              <a:spcAft>
                <a:spcPts val="0"/>
              </a:spcAft>
              <a:buNone/>
            </a:pPr>
            <a:r>
              <a:rPr lang="en" sz="1200"/>
              <a:t>where z.zipcode = p.zipcode</a:t>
            </a:r>
          </a:p>
          <a:p>
            <a:pPr indent="0" lvl="0" marL="457200">
              <a:lnSpc>
                <a:spcPct val="100000"/>
              </a:lnSpc>
              <a:spcBef>
                <a:spcPts val="0"/>
              </a:spcBef>
              <a:spcAft>
                <a:spcPts val="0"/>
              </a:spcAft>
              <a:buNone/>
            </a:pPr>
            <a:r>
              <a:rPr lang="en" sz="1200"/>
              <a:t>and c.pid = p.pid and c.perksmember = ‘Yes’</a:t>
            </a:r>
          </a:p>
          <a:p>
            <a:pPr indent="0" lvl="0" marL="457200" rtl="0">
              <a:lnSpc>
                <a:spcPct val="100000"/>
              </a:lnSpc>
              <a:spcBef>
                <a:spcPts val="0"/>
              </a:spcBef>
              <a:spcAft>
                <a:spcPts val="0"/>
              </a:spcAft>
              <a:buNone/>
            </a:pPr>
            <a:r>
              <a:rPr lang="en" sz="1200"/>
              <a:t>group by z.city, z.state;</a:t>
            </a:r>
          </a:p>
          <a:p>
            <a:pPr indent="0" lvl="0" marL="457200" rtl="0">
              <a:lnSpc>
                <a:spcPct val="100000"/>
              </a:lnSpc>
              <a:spcBef>
                <a:spcPts val="0"/>
              </a:spcBef>
              <a:spcAft>
                <a:spcPts val="0"/>
              </a:spcAft>
              <a:buNone/>
            </a:pPr>
            <a:r>
              <a:t/>
            </a:r>
            <a:endParaRPr sz="1200"/>
          </a:p>
          <a:p>
            <a:pPr indent="0" lvl="0" marL="0">
              <a:lnSpc>
                <a:spcPct val="100000"/>
              </a:lnSpc>
              <a:spcBef>
                <a:spcPts val="0"/>
              </a:spcBef>
              <a:spcAft>
                <a:spcPts val="0"/>
              </a:spcAft>
              <a:buNone/>
            </a:pPr>
            <a:r>
              <a:rPr lang="en" sz="1200"/>
              <a:t>Select * from perksLocations;</a:t>
            </a:r>
          </a:p>
          <a:p>
            <a:pPr lvl="0">
              <a:lnSpc>
                <a:spcPct val="100000"/>
              </a:lnSpc>
              <a:spcBef>
                <a:spcPts val="0"/>
              </a:spcBef>
              <a:spcAft>
                <a:spcPts val="0"/>
              </a:spcAft>
              <a:buNone/>
            </a:pPr>
            <a:r>
              <a:t/>
            </a:r>
            <a:endParaRPr sz="1200"/>
          </a:p>
        </p:txBody>
      </p:sp>
      <p:pic>
        <p:nvPicPr>
          <p:cNvPr id="198" name="Shape 198"/>
          <p:cNvPicPr preferRelativeResize="0"/>
          <p:nvPr/>
        </p:nvPicPr>
        <p:blipFill rotWithShape="1">
          <a:blip r:embed="rId3">
            <a:alphaModFix/>
          </a:blip>
          <a:srcRect b="11174" l="0" r="87055" t="77968"/>
          <a:stretch/>
        </p:blipFill>
        <p:spPr>
          <a:xfrm>
            <a:off x="6860225" y="3145199"/>
            <a:ext cx="1183651" cy="558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2" name="Shape 202"/>
        <p:cNvGrpSpPr/>
        <p:nvPr/>
      </p:nvGrpSpPr>
      <p:grpSpPr>
        <a:xfrm>
          <a:off x="0" y="0"/>
          <a:ext cx="0" cy="0"/>
          <a:chOff x="0" y="0"/>
          <a:chExt cx="0" cy="0"/>
        </a:xfrm>
      </p:grpSpPr>
      <p:sp>
        <p:nvSpPr>
          <p:cNvPr id="203" name="Shape 203"/>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Stored Procedure: </a:t>
            </a:r>
            <a:r>
              <a:rPr i="1" lang="en"/>
              <a:t>searchCustomerName</a:t>
            </a:r>
          </a:p>
        </p:txBody>
      </p:sp>
      <p:sp>
        <p:nvSpPr>
          <p:cNvPr id="204" name="Shape 204"/>
          <p:cNvSpPr txBox="1"/>
          <p:nvPr>
            <p:ph idx="1" type="body"/>
          </p:nvPr>
        </p:nvSpPr>
        <p:spPr>
          <a:xfrm>
            <a:off x="311700" y="15450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200"/>
              <a:t>This procedure allows users to search for people based on an element of their first name, last name, or both. This is also easily adaptable to be able to search only staff, customers, managers, crew, or banned customers instead of every person.</a:t>
            </a:r>
          </a:p>
          <a:p>
            <a:pPr lvl="0" rtl="0">
              <a:lnSpc>
                <a:spcPct val="100000"/>
              </a:lnSpc>
              <a:spcBef>
                <a:spcPts val="0"/>
              </a:spcBef>
              <a:spcAft>
                <a:spcPts val="0"/>
              </a:spcAft>
              <a:buNone/>
            </a:pPr>
            <a:r>
              <a:t/>
            </a:r>
            <a:endParaRPr sz="800"/>
          </a:p>
          <a:p>
            <a:pPr lvl="0" rtl="0">
              <a:lnSpc>
                <a:spcPct val="100000"/>
              </a:lnSpc>
              <a:spcBef>
                <a:spcPts val="0"/>
              </a:spcBef>
              <a:spcAft>
                <a:spcPts val="0"/>
              </a:spcAft>
              <a:buNone/>
            </a:pPr>
            <a:r>
              <a:t/>
            </a:r>
            <a:endParaRPr sz="800"/>
          </a:p>
          <a:p>
            <a:pPr lvl="0">
              <a:lnSpc>
                <a:spcPct val="100000"/>
              </a:lnSpc>
              <a:spcBef>
                <a:spcPts val="0"/>
              </a:spcBef>
              <a:spcAft>
                <a:spcPts val="0"/>
              </a:spcAft>
              <a:buNone/>
            </a:pPr>
            <a:r>
              <a:rPr lang="en" sz="800"/>
              <a:t>CREATE OR REPLACE FUNCTION searchCustomerName(TEXT, TEXT, REFCURSOR) RETURNS refcursor AS</a:t>
            </a:r>
          </a:p>
          <a:p>
            <a:pPr lvl="0">
              <a:lnSpc>
                <a:spcPct val="100000"/>
              </a:lnSpc>
              <a:spcBef>
                <a:spcPts val="0"/>
              </a:spcBef>
              <a:spcAft>
                <a:spcPts val="0"/>
              </a:spcAft>
              <a:buNone/>
            </a:pPr>
            <a:r>
              <a:rPr lang="en" sz="800"/>
              <a:t>$$</a:t>
            </a:r>
          </a:p>
          <a:p>
            <a:pPr lvl="0">
              <a:lnSpc>
                <a:spcPct val="100000"/>
              </a:lnSpc>
              <a:spcBef>
                <a:spcPts val="0"/>
              </a:spcBef>
              <a:spcAft>
                <a:spcPts val="0"/>
              </a:spcAft>
              <a:buNone/>
            </a:pPr>
            <a:r>
              <a:rPr lang="en" sz="800"/>
              <a:t>	DECLARE</a:t>
            </a:r>
          </a:p>
          <a:p>
            <a:pPr lvl="0">
              <a:lnSpc>
                <a:spcPct val="100000"/>
              </a:lnSpc>
              <a:spcBef>
                <a:spcPts val="0"/>
              </a:spcBef>
              <a:spcAft>
                <a:spcPts val="0"/>
              </a:spcAft>
              <a:buNone/>
            </a:pPr>
            <a:r>
              <a:rPr lang="en" sz="800"/>
              <a:t>		searchFirst TEXT := $1;</a:t>
            </a:r>
          </a:p>
          <a:p>
            <a:pPr lvl="0">
              <a:lnSpc>
                <a:spcPct val="100000"/>
              </a:lnSpc>
              <a:spcBef>
                <a:spcPts val="0"/>
              </a:spcBef>
              <a:spcAft>
                <a:spcPts val="0"/>
              </a:spcAft>
              <a:buNone/>
            </a:pPr>
            <a:r>
              <a:rPr lang="en" sz="800"/>
              <a:t>		searchLast TEXT := $2;</a:t>
            </a:r>
          </a:p>
          <a:p>
            <a:pPr lvl="0">
              <a:lnSpc>
                <a:spcPct val="100000"/>
              </a:lnSpc>
              <a:spcBef>
                <a:spcPts val="0"/>
              </a:spcBef>
              <a:spcAft>
                <a:spcPts val="0"/>
              </a:spcAft>
              <a:buNone/>
            </a:pPr>
            <a:r>
              <a:rPr lang="en" sz="800"/>
              <a:t>		resultSet REFCURSOR := $3;</a:t>
            </a:r>
          </a:p>
          <a:p>
            <a:pPr indent="0" lvl="0" marL="0">
              <a:lnSpc>
                <a:spcPct val="100000"/>
              </a:lnSpc>
              <a:spcBef>
                <a:spcPts val="0"/>
              </a:spcBef>
              <a:spcAft>
                <a:spcPts val="0"/>
              </a:spcAft>
              <a:buNone/>
            </a:pPr>
            <a:r>
              <a:rPr lang="en" sz="800"/>
              <a:t>BEGIN</a:t>
            </a:r>
          </a:p>
          <a:p>
            <a:pPr lvl="0">
              <a:lnSpc>
                <a:spcPct val="100000"/>
              </a:lnSpc>
              <a:spcBef>
                <a:spcPts val="0"/>
              </a:spcBef>
              <a:spcAft>
                <a:spcPts val="0"/>
              </a:spcAft>
              <a:buNone/>
            </a:pPr>
            <a:r>
              <a:rPr lang="en" sz="800"/>
              <a:t> 	OPEN resultset FOR</a:t>
            </a:r>
          </a:p>
          <a:p>
            <a:pPr indent="0" lvl="0" marL="914400">
              <a:lnSpc>
                <a:spcPct val="100000"/>
              </a:lnSpc>
              <a:spcBef>
                <a:spcPts val="0"/>
              </a:spcBef>
              <a:spcAft>
                <a:spcPts val="0"/>
              </a:spcAft>
              <a:buNone/>
            </a:pPr>
            <a:r>
              <a:rPr lang="en" sz="800"/>
              <a:t> SELECT *</a:t>
            </a:r>
          </a:p>
          <a:p>
            <a:pPr indent="0" lvl="0" marL="914400">
              <a:lnSpc>
                <a:spcPct val="100000"/>
              </a:lnSpc>
              <a:spcBef>
                <a:spcPts val="0"/>
              </a:spcBef>
              <a:spcAft>
                <a:spcPts val="0"/>
              </a:spcAft>
              <a:buNone/>
            </a:pPr>
            <a:r>
              <a:rPr lang="en" sz="800"/>
              <a:t> FROM people </a:t>
            </a:r>
          </a:p>
          <a:p>
            <a:pPr indent="0" lvl="0" marL="914400">
              <a:lnSpc>
                <a:spcPct val="100000"/>
              </a:lnSpc>
              <a:spcBef>
                <a:spcPts val="0"/>
              </a:spcBef>
              <a:spcAft>
                <a:spcPts val="0"/>
              </a:spcAft>
              <a:buNone/>
            </a:pPr>
            <a:r>
              <a:rPr lang="en" sz="800"/>
              <a:t> WHERE firstname LIKE searchFirst</a:t>
            </a:r>
          </a:p>
          <a:p>
            <a:pPr indent="0" lvl="0" marL="914400">
              <a:lnSpc>
                <a:spcPct val="100000"/>
              </a:lnSpc>
              <a:spcBef>
                <a:spcPts val="0"/>
              </a:spcBef>
              <a:spcAft>
                <a:spcPts val="0"/>
              </a:spcAft>
              <a:buNone/>
            </a:pPr>
            <a:r>
              <a:rPr lang="en" sz="800"/>
              <a:t> AND lastname LIKE searchLast;</a:t>
            </a:r>
          </a:p>
          <a:p>
            <a:pPr lvl="0">
              <a:lnSpc>
                <a:spcPct val="100000"/>
              </a:lnSpc>
              <a:spcBef>
                <a:spcPts val="0"/>
              </a:spcBef>
              <a:spcAft>
                <a:spcPts val="0"/>
              </a:spcAft>
              <a:buNone/>
            </a:pPr>
            <a:r>
              <a:rPr lang="en" sz="800"/>
              <a:t> 	return resultSet;</a:t>
            </a:r>
          </a:p>
          <a:p>
            <a:pPr lvl="0">
              <a:lnSpc>
                <a:spcPct val="100000"/>
              </a:lnSpc>
              <a:spcBef>
                <a:spcPts val="0"/>
              </a:spcBef>
              <a:spcAft>
                <a:spcPts val="0"/>
              </a:spcAft>
              <a:buNone/>
            </a:pPr>
            <a:r>
              <a:rPr lang="en" sz="800"/>
              <a:t>end;</a:t>
            </a:r>
          </a:p>
          <a:p>
            <a:pPr lvl="0">
              <a:lnSpc>
                <a:spcPct val="100000"/>
              </a:lnSpc>
              <a:spcBef>
                <a:spcPts val="0"/>
              </a:spcBef>
              <a:spcAft>
                <a:spcPts val="0"/>
              </a:spcAft>
              <a:buNone/>
            </a:pPr>
            <a:r>
              <a:rPr lang="en" sz="800"/>
              <a:t>$$</a:t>
            </a:r>
          </a:p>
          <a:p>
            <a:pPr lvl="0">
              <a:lnSpc>
                <a:spcPct val="100000"/>
              </a:lnSpc>
              <a:spcBef>
                <a:spcPts val="0"/>
              </a:spcBef>
              <a:spcAft>
                <a:spcPts val="0"/>
              </a:spcAft>
              <a:buNone/>
            </a:pPr>
            <a:r>
              <a:rPr lang="en" sz="800"/>
              <a:t>LANGUAGE plpgsql;</a:t>
            </a:r>
          </a:p>
          <a:p>
            <a:pPr lvl="0">
              <a:lnSpc>
                <a:spcPct val="100000"/>
              </a:lnSpc>
              <a:spcBef>
                <a:spcPts val="0"/>
              </a:spcBef>
              <a:spcAft>
                <a:spcPts val="0"/>
              </a:spcAft>
              <a:buNone/>
            </a:pPr>
            <a:r>
              <a:t/>
            </a:r>
            <a:endParaRPr sz="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8" name="Shape 208"/>
        <p:cNvGrpSpPr/>
        <p:nvPr/>
      </p:nvGrpSpPr>
      <p:grpSpPr>
        <a:xfrm>
          <a:off x="0" y="0"/>
          <a:ext cx="0" cy="0"/>
          <a:chOff x="0" y="0"/>
          <a:chExt cx="0" cy="0"/>
        </a:xfrm>
      </p:grpSpPr>
      <p:sp>
        <p:nvSpPr>
          <p:cNvPr id="209" name="Shape 209"/>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i="1" lang="en"/>
              <a:t>searchCustomerName</a:t>
            </a:r>
            <a:r>
              <a:rPr lang="en"/>
              <a:t> examples</a:t>
            </a:r>
          </a:p>
        </p:txBody>
      </p:sp>
      <p:sp>
        <p:nvSpPr>
          <p:cNvPr id="210" name="Shape 210"/>
          <p:cNvSpPr txBox="1"/>
          <p:nvPr>
            <p:ph idx="1" type="body"/>
          </p:nvPr>
        </p:nvSpPr>
        <p:spPr>
          <a:xfrm>
            <a:off x="311700" y="1468825"/>
            <a:ext cx="8520600" cy="3099900"/>
          </a:xfrm>
          <a:prstGeom prst="rect">
            <a:avLst/>
          </a:prstGeom>
        </p:spPr>
        <p:txBody>
          <a:bodyPr anchorCtr="0" anchor="t" bIns="91425" lIns="91425" rIns="91425" tIns="91425">
            <a:noAutofit/>
          </a:bodyPr>
          <a:lstStyle/>
          <a:p>
            <a:pPr lvl="0">
              <a:lnSpc>
                <a:spcPct val="100000"/>
              </a:lnSpc>
              <a:spcBef>
                <a:spcPts val="0"/>
              </a:spcBef>
              <a:spcAft>
                <a:spcPts val="0"/>
              </a:spcAft>
              <a:buNone/>
            </a:pPr>
            <a:r>
              <a:rPr lang="en" sz="1300"/>
              <a:t>SELECT searchCustomerName('A%', 'L%', 'ref');</a:t>
            </a:r>
          </a:p>
          <a:p>
            <a:pPr lvl="0" rtl="0">
              <a:lnSpc>
                <a:spcPct val="100000"/>
              </a:lnSpc>
              <a:spcBef>
                <a:spcPts val="0"/>
              </a:spcBef>
              <a:spcAft>
                <a:spcPts val="0"/>
              </a:spcAft>
              <a:buNone/>
            </a:pPr>
            <a:r>
              <a:rPr lang="en" sz="1300"/>
              <a:t>FETCH ALL FROM ref;</a:t>
            </a:r>
          </a:p>
          <a:p>
            <a:pPr lvl="0" rtl="0">
              <a:lnSpc>
                <a:spcPct val="100000"/>
              </a:lnSpc>
              <a:spcBef>
                <a:spcPts val="0"/>
              </a:spcBef>
              <a:spcAft>
                <a:spcPts val="0"/>
              </a:spcAft>
              <a:buNone/>
            </a:pPr>
            <a:r>
              <a:t/>
            </a:r>
            <a:endParaRPr sz="1300"/>
          </a:p>
          <a:p>
            <a:pPr lvl="0" rtl="0">
              <a:lnSpc>
                <a:spcPct val="100000"/>
              </a:lnSpc>
              <a:spcBef>
                <a:spcPts val="0"/>
              </a:spcBef>
              <a:spcAft>
                <a:spcPts val="0"/>
              </a:spcAft>
              <a:buNone/>
            </a:pPr>
            <a:r>
              <a:rPr lang="en" sz="1300"/>
              <a:t>SELECT searchCustomerName('%', 'Leah%', 'ref1');</a:t>
            </a:r>
          </a:p>
          <a:p>
            <a:pPr lvl="0" rtl="0">
              <a:lnSpc>
                <a:spcPct val="100000"/>
              </a:lnSpc>
              <a:spcBef>
                <a:spcPts val="0"/>
              </a:spcBef>
              <a:spcAft>
                <a:spcPts val="0"/>
              </a:spcAft>
              <a:buNone/>
            </a:pPr>
            <a:r>
              <a:rPr lang="en" sz="1300"/>
              <a:t>FETCH ALL FROM ref1;</a:t>
            </a:r>
          </a:p>
          <a:p>
            <a:pPr lvl="0" rtl="0">
              <a:lnSpc>
                <a:spcPct val="100000"/>
              </a:lnSpc>
              <a:spcBef>
                <a:spcPts val="0"/>
              </a:spcBef>
              <a:spcAft>
                <a:spcPts val="0"/>
              </a:spcAft>
              <a:buNone/>
            </a:pPr>
            <a:r>
              <a:t/>
            </a:r>
            <a:endParaRPr sz="1300"/>
          </a:p>
          <a:p>
            <a:pPr lvl="0" rtl="0">
              <a:lnSpc>
                <a:spcPct val="100000"/>
              </a:lnSpc>
              <a:spcBef>
                <a:spcPts val="0"/>
              </a:spcBef>
              <a:spcAft>
                <a:spcPts val="0"/>
              </a:spcAft>
              <a:buNone/>
            </a:pPr>
            <a:r>
              <a:t/>
            </a:r>
            <a:endParaRPr sz="1300"/>
          </a:p>
          <a:p>
            <a:pPr lvl="0" rtl="0">
              <a:lnSpc>
                <a:spcPct val="100000"/>
              </a:lnSpc>
              <a:spcBef>
                <a:spcPts val="0"/>
              </a:spcBef>
              <a:spcAft>
                <a:spcPts val="0"/>
              </a:spcAft>
              <a:buNone/>
            </a:pPr>
            <a:r>
              <a:t/>
            </a:r>
            <a:endParaRPr sz="1300"/>
          </a:p>
          <a:p>
            <a:pPr lvl="0" rtl="0">
              <a:lnSpc>
                <a:spcPct val="100000"/>
              </a:lnSpc>
              <a:spcBef>
                <a:spcPts val="0"/>
              </a:spcBef>
              <a:spcAft>
                <a:spcPts val="0"/>
              </a:spcAft>
              <a:buNone/>
            </a:pPr>
            <a:r>
              <a:rPr lang="en" sz="1300"/>
              <a:t>SELECT searchCustomerName('%n', '%', 'ref2');</a:t>
            </a:r>
          </a:p>
          <a:p>
            <a:pPr lvl="0" rtl="0">
              <a:lnSpc>
                <a:spcPct val="100000"/>
              </a:lnSpc>
              <a:spcBef>
                <a:spcPts val="0"/>
              </a:spcBef>
              <a:spcAft>
                <a:spcPts val="0"/>
              </a:spcAft>
              <a:buNone/>
            </a:pPr>
            <a:r>
              <a:rPr lang="en" sz="1300"/>
              <a:t>FETCH ALL FROM ref2;</a:t>
            </a:r>
          </a:p>
          <a:p>
            <a:pPr lvl="0" rtl="0">
              <a:lnSpc>
                <a:spcPct val="100000"/>
              </a:lnSpc>
              <a:spcBef>
                <a:spcPts val="0"/>
              </a:spcBef>
              <a:spcAft>
                <a:spcPts val="0"/>
              </a:spcAft>
              <a:buNone/>
            </a:pPr>
            <a:r>
              <a:t/>
            </a:r>
            <a:endParaRPr sz="1300"/>
          </a:p>
          <a:p>
            <a:pPr lvl="0">
              <a:lnSpc>
                <a:spcPct val="100000"/>
              </a:lnSpc>
              <a:spcBef>
                <a:spcPts val="0"/>
              </a:spcBef>
              <a:spcAft>
                <a:spcPts val="0"/>
              </a:spcAft>
              <a:buNone/>
            </a:pPr>
            <a:r>
              <a:t/>
            </a:r>
            <a:endParaRPr sz="1300"/>
          </a:p>
          <a:p>
            <a:pPr lvl="0">
              <a:spcBef>
                <a:spcPts val="0"/>
              </a:spcBef>
              <a:buNone/>
            </a:pPr>
            <a:r>
              <a:t/>
            </a:r>
            <a:endParaRPr/>
          </a:p>
        </p:txBody>
      </p:sp>
      <p:pic>
        <p:nvPicPr>
          <p:cNvPr id="211" name="Shape 211"/>
          <p:cNvPicPr preferRelativeResize="0"/>
          <p:nvPr/>
        </p:nvPicPr>
        <p:blipFill rotWithShape="1">
          <a:blip r:embed="rId3">
            <a:alphaModFix/>
          </a:blip>
          <a:srcRect b="16353" l="0" r="65431" t="77279"/>
          <a:stretch/>
        </p:blipFill>
        <p:spPr>
          <a:xfrm>
            <a:off x="5220525" y="1540785"/>
            <a:ext cx="3103128" cy="321488"/>
          </a:xfrm>
          <a:prstGeom prst="rect">
            <a:avLst/>
          </a:prstGeom>
          <a:noFill/>
          <a:ln>
            <a:noFill/>
          </a:ln>
        </p:spPr>
      </p:pic>
      <p:pic>
        <p:nvPicPr>
          <p:cNvPr id="212" name="Shape 212"/>
          <p:cNvPicPr preferRelativeResize="0"/>
          <p:nvPr/>
        </p:nvPicPr>
        <p:blipFill rotWithShape="1">
          <a:blip r:embed="rId4">
            <a:alphaModFix/>
          </a:blip>
          <a:srcRect b="9611" l="0" r="66063" t="77280"/>
          <a:stretch/>
        </p:blipFill>
        <p:spPr>
          <a:xfrm>
            <a:off x="5220525" y="2144737"/>
            <a:ext cx="3103128" cy="674223"/>
          </a:xfrm>
          <a:prstGeom prst="rect">
            <a:avLst/>
          </a:prstGeom>
          <a:noFill/>
          <a:ln>
            <a:noFill/>
          </a:ln>
        </p:spPr>
      </p:pic>
      <p:pic>
        <p:nvPicPr>
          <p:cNvPr id="213" name="Shape 213"/>
          <p:cNvPicPr preferRelativeResize="0"/>
          <p:nvPr/>
        </p:nvPicPr>
        <p:blipFill rotWithShape="1">
          <a:blip r:embed="rId5">
            <a:alphaModFix/>
          </a:blip>
          <a:srcRect b="15729" l="0" r="63395" t="67916"/>
          <a:stretch/>
        </p:blipFill>
        <p:spPr>
          <a:xfrm>
            <a:off x="5220524" y="3304195"/>
            <a:ext cx="3103127" cy="77985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7" name="Shape 217"/>
        <p:cNvGrpSpPr/>
        <p:nvPr/>
      </p:nvGrpSpPr>
      <p:grpSpPr>
        <a:xfrm>
          <a:off x="0" y="0"/>
          <a:ext cx="0" cy="0"/>
          <a:chOff x="0" y="0"/>
          <a:chExt cx="0" cy="0"/>
        </a:xfrm>
      </p:grpSpPr>
      <p:sp>
        <p:nvSpPr>
          <p:cNvPr id="218" name="Shape 218"/>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Stored Procedure: </a:t>
            </a:r>
            <a:r>
              <a:rPr i="1" lang="en"/>
              <a:t>getCalories</a:t>
            </a:r>
          </a:p>
        </p:txBody>
      </p:sp>
      <p:sp>
        <p:nvSpPr>
          <p:cNvPr id="219" name="Shape 219"/>
          <p:cNvSpPr txBox="1"/>
          <p:nvPr>
            <p:ph idx="1" type="body"/>
          </p:nvPr>
        </p:nvSpPr>
        <p:spPr>
          <a:xfrm>
            <a:off x="311700" y="1329300"/>
            <a:ext cx="8520600" cy="32394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200"/>
              <a:t>This allows for users to search for a section of a customer’s first, last, or both names. The result of the search includes not only the customer’s full name, but his or her ID and total calories consumed from every order.</a:t>
            </a:r>
          </a:p>
          <a:p>
            <a:pPr lvl="0" rtl="0">
              <a:lnSpc>
                <a:spcPct val="100000"/>
              </a:lnSpc>
              <a:spcBef>
                <a:spcPts val="0"/>
              </a:spcBef>
              <a:spcAft>
                <a:spcPts val="0"/>
              </a:spcAft>
              <a:buNone/>
            </a:pPr>
            <a:r>
              <a:t/>
            </a:r>
            <a:endParaRPr sz="800"/>
          </a:p>
          <a:p>
            <a:pPr lvl="0" rtl="0">
              <a:lnSpc>
                <a:spcPct val="100000"/>
              </a:lnSpc>
              <a:spcBef>
                <a:spcPts val="0"/>
              </a:spcBef>
              <a:spcAft>
                <a:spcPts val="0"/>
              </a:spcAft>
              <a:buNone/>
            </a:pPr>
            <a:r>
              <a:t/>
            </a:r>
            <a:endParaRPr sz="800"/>
          </a:p>
          <a:p>
            <a:pPr lvl="0">
              <a:lnSpc>
                <a:spcPct val="100000"/>
              </a:lnSpc>
              <a:spcBef>
                <a:spcPts val="0"/>
              </a:spcBef>
              <a:spcAft>
                <a:spcPts val="0"/>
              </a:spcAft>
              <a:buNone/>
            </a:pPr>
            <a:r>
              <a:rPr lang="en" sz="800"/>
              <a:t>CREATE OR REPLACE FUNCTION getCalories(TEXT, TEXT, REFCURSOR) RETURNS refcursor AS</a:t>
            </a:r>
          </a:p>
          <a:p>
            <a:pPr lvl="0">
              <a:lnSpc>
                <a:spcPct val="100000"/>
              </a:lnSpc>
              <a:spcBef>
                <a:spcPts val="0"/>
              </a:spcBef>
              <a:spcAft>
                <a:spcPts val="0"/>
              </a:spcAft>
              <a:buNone/>
            </a:pPr>
            <a:r>
              <a:rPr lang="en" sz="800"/>
              <a:t>$$</a:t>
            </a:r>
          </a:p>
          <a:p>
            <a:pPr lvl="0">
              <a:lnSpc>
                <a:spcPct val="100000"/>
              </a:lnSpc>
              <a:spcBef>
                <a:spcPts val="0"/>
              </a:spcBef>
              <a:spcAft>
                <a:spcPts val="0"/>
              </a:spcAft>
              <a:buNone/>
            </a:pPr>
            <a:r>
              <a:rPr lang="en" sz="800"/>
              <a:t>	DECLARE</a:t>
            </a:r>
          </a:p>
          <a:p>
            <a:pPr lvl="0">
              <a:lnSpc>
                <a:spcPct val="100000"/>
              </a:lnSpc>
              <a:spcBef>
                <a:spcPts val="0"/>
              </a:spcBef>
              <a:spcAft>
                <a:spcPts val="0"/>
              </a:spcAft>
              <a:buNone/>
            </a:pPr>
            <a:r>
              <a:rPr lang="en" sz="800"/>
              <a:t>		searchFirst TEXT := $1;</a:t>
            </a:r>
          </a:p>
          <a:p>
            <a:pPr lvl="0">
              <a:lnSpc>
                <a:spcPct val="100000"/>
              </a:lnSpc>
              <a:spcBef>
                <a:spcPts val="0"/>
              </a:spcBef>
              <a:spcAft>
                <a:spcPts val="0"/>
              </a:spcAft>
              <a:buNone/>
            </a:pPr>
            <a:r>
              <a:rPr lang="en" sz="800"/>
              <a:t>		searchLast TEXT := $2;</a:t>
            </a:r>
          </a:p>
          <a:p>
            <a:pPr lvl="0">
              <a:lnSpc>
                <a:spcPct val="100000"/>
              </a:lnSpc>
              <a:spcBef>
                <a:spcPts val="0"/>
              </a:spcBef>
              <a:spcAft>
                <a:spcPts val="0"/>
              </a:spcAft>
              <a:buNone/>
            </a:pPr>
            <a:r>
              <a:rPr lang="en" sz="800"/>
              <a:t>		resultSet REFCURSOR := $3;</a:t>
            </a:r>
          </a:p>
          <a:p>
            <a:pPr lvl="0">
              <a:lnSpc>
                <a:spcPct val="100000"/>
              </a:lnSpc>
              <a:spcBef>
                <a:spcPts val="0"/>
              </a:spcBef>
              <a:spcAft>
                <a:spcPts val="0"/>
              </a:spcAft>
              <a:buNone/>
            </a:pPr>
            <a:r>
              <a:rPr lang="en" sz="800"/>
              <a:t>BEGIN</a:t>
            </a:r>
          </a:p>
          <a:p>
            <a:pPr lvl="0">
              <a:lnSpc>
                <a:spcPct val="100000"/>
              </a:lnSpc>
              <a:spcBef>
                <a:spcPts val="0"/>
              </a:spcBef>
              <a:spcAft>
                <a:spcPts val="0"/>
              </a:spcAft>
              <a:buNone/>
            </a:pPr>
            <a:r>
              <a:rPr lang="en" sz="800"/>
              <a:t> 	OPEN resultset FOR</a:t>
            </a:r>
          </a:p>
          <a:p>
            <a:pPr lvl="0">
              <a:lnSpc>
                <a:spcPct val="100000"/>
              </a:lnSpc>
              <a:spcBef>
                <a:spcPts val="0"/>
              </a:spcBef>
              <a:spcAft>
                <a:spcPts val="0"/>
              </a:spcAft>
              <a:buNone/>
            </a:pPr>
            <a:r>
              <a:rPr lang="en" sz="800"/>
              <a:t> select p.pid, p.firstname, p.lastname, sum(f.calories) + sum(d.calories) as calories </a:t>
            </a:r>
          </a:p>
          <a:p>
            <a:pPr lvl="0">
              <a:lnSpc>
                <a:spcPct val="100000"/>
              </a:lnSpc>
              <a:spcBef>
                <a:spcPts val="0"/>
              </a:spcBef>
              <a:spcAft>
                <a:spcPts val="0"/>
              </a:spcAft>
              <a:buNone/>
            </a:pPr>
            <a:r>
              <a:rPr lang="en" sz="800"/>
              <a:t>from orders o left outer join drinks d on o.iid = d.iid</a:t>
            </a:r>
          </a:p>
          <a:p>
            <a:pPr lvl="0">
              <a:lnSpc>
                <a:spcPct val="100000"/>
              </a:lnSpc>
              <a:spcBef>
                <a:spcPts val="0"/>
              </a:spcBef>
              <a:spcAft>
                <a:spcPts val="0"/>
              </a:spcAft>
              <a:buNone/>
            </a:pPr>
            <a:r>
              <a:rPr lang="en" sz="800"/>
              <a:t>		left outer join food f on o.iid = f.iid</a:t>
            </a:r>
          </a:p>
          <a:p>
            <a:pPr lvl="0">
              <a:lnSpc>
                <a:spcPct val="100000"/>
              </a:lnSpc>
              <a:spcBef>
                <a:spcPts val="0"/>
              </a:spcBef>
              <a:spcAft>
                <a:spcPts val="0"/>
              </a:spcAft>
              <a:buNone/>
            </a:pPr>
            <a:r>
              <a:rPr lang="en" sz="800"/>
              <a:t>		left outer join customers c on o.pid = c.pid</a:t>
            </a:r>
          </a:p>
          <a:p>
            <a:pPr lvl="0">
              <a:lnSpc>
                <a:spcPct val="100000"/>
              </a:lnSpc>
              <a:spcBef>
                <a:spcPts val="0"/>
              </a:spcBef>
              <a:spcAft>
                <a:spcPts val="0"/>
              </a:spcAft>
              <a:buNone/>
            </a:pPr>
            <a:r>
              <a:rPr lang="en" sz="800"/>
              <a:t>		left outer join people p on o.pid = p.pid	</a:t>
            </a:r>
          </a:p>
          <a:p>
            <a:pPr lvl="0">
              <a:lnSpc>
                <a:spcPct val="100000"/>
              </a:lnSpc>
              <a:spcBef>
                <a:spcPts val="0"/>
              </a:spcBef>
              <a:spcAft>
                <a:spcPts val="0"/>
              </a:spcAft>
              <a:buNone/>
            </a:pPr>
            <a:r>
              <a:rPr lang="en" sz="800"/>
              <a:t>where o.pid=c.pid and </a:t>
            </a:r>
          </a:p>
          <a:p>
            <a:pPr lvl="0">
              <a:lnSpc>
                <a:spcPct val="100000"/>
              </a:lnSpc>
              <a:spcBef>
                <a:spcPts val="0"/>
              </a:spcBef>
              <a:spcAft>
                <a:spcPts val="0"/>
              </a:spcAft>
              <a:buNone/>
            </a:pPr>
            <a:r>
              <a:rPr lang="en" sz="800"/>
              <a:t> p.firstname LIKE searchFirst</a:t>
            </a:r>
          </a:p>
          <a:p>
            <a:pPr lvl="0">
              <a:lnSpc>
                <a:spcPct val="100000"/>
              </a:lnSpc>
              <a:spcBef>
                <a:spcPts val="0"/>
              </a:spcBef>
              <a:spcAft>
                <a:spcPts val="0"/>
              </a:spcAft>
              <a:buNone/>
            </a:pPr>
            <a:r>
              <a:rPr lang="en" sz="800"/>
              <a:t> AND p.lastname LIKE searchLast</a:t>
            </a:r>
          </a:p>
          <a:p>
            <a:pPr lvl="0">
              <a:lnSpc>
                <a:spcPct val="100000"/>
              </a:lnSpc>
              <a:spcBef>
                <a:spcPts val="0"/>
              </a:spcBef>
              <a:spcAft>
                <a:spcPts val="0"/>
              </a:spcAft>
              <a:buNone/>
            </a:pPr>
            <a:r>
              <a:rPr lang="en" sz="800"/>
              <a:t> group by p.pid, p.firstname, p.lastname;</a:t>
            </a:r>
          </a:p>
          <a:p>
            <a:pPr lvl="0">
              <a:lnSpc>
                <a:spcPct val="100000"/>
              </a:lnSpc>
              <a:spcBef>
                <a:spcPts val="0"/>
              </a:spcBef>
              <a:spcAft>
                <a:spcPts val="0"/>
              </a:spcAft>
              <a:buNone/>
            </a:pPr>
            <a:r>
              <a:rPr lang="en" sz="800"/>
              <a:t> 	return resultSet;</a:t>
            </a:r>
          </a:p>
          <a:p>
            <a:pPr lvl="0">
              <a:lnSpc>
                <a:spcPct val="100000"/>
              </a:lnSpc>
              <a:spcBef>
                <a:spcPts val="0"/>
              </a:spcBef>
              <a:spcAft>
                <a:spcPts val="0"/>
              </a:spcAft>
              <a:buNone/>
            </a:pPr>
            <a:r>
              <a:rPr lang="en" sz="800"/>
              <a:t>end;</a:t>
            </a:r>
          </a:p>
          <a:p>
            <a:pPr lvl="0">
              <a:lnSpc>
                <a:spcPct val="100000"/>
              </a:lnSpc>
              <a:spcBef>
                <a:spcPts val="0"/>
              </a:spcBef>
              <a:spcAft>
                <a:spcPts val="0"/>
              </a:spcAft>
              <a:buNone/>
            </a:pPr>
            <a:r>
              <a:rPr lang="en" sz="800"/>
              <a:t>$$</a:t>
            </a:r>
          </a:p>
          <a:p>
            <a:pPr lvl="0">
              <a:lnSpc>
                <a:spcPct val="100000"/>
              </a:lnSpc>
              <a:spcBef>
                <a:spcPts val="0"/>
              </a:spcBef>
              <a:spcAft>
                <a:spcPts val="0"/>
              </a:spcAft>
              <a:buNone/>
            </a:pPr>
            <a:r>
              <a:rPr lang="en" sz="800"/>
              <a:t>LANGUAGE plpgsql;</a:t>
            </a:r>
          </a:p>
          <a:p>
            <a:pPr lvl="0">
              <a:lnSpc>
                <a:spcPct val="100000"/>
              </a:lnSpc>
              <a:spcBef>
                <a:spcPts val="0"/>
              </a:spcBef>
              <a:spcAft>
                <a:spcPts val="0"/>
              </a:spcAft>
              <a:buNone/>
            </a:pPr>
            <a:r>
              <a:t/>
            </a:r>
            <a:endParaRPr sz="800"/>
          </a:p>
          <a:p>
            <a:pPr lvl="0">
              <a:lnSpc>
                <a:spcPct val="100000"/>
              </a:lnSpc>
              <a:spcBef>
                <a:spcPts val="0"/>
              </a:spcBef>
              <a:spcAft>
                <a:spcPts val="0"/>
              </a:spcAft>
              <a:buNone/>
            </a:pPr>
            <a:r>
              <a:t/>
            </a:r>
            <a:endParaRPr sz="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3" name="Shape 223"/>
        <p:cNvGrpSpPr/>
        <p:nvPr/>
      </p:nvGrpSpPr>
      <p:grpSpPr>
        <a:xfrm>
          <a:off x="0" y="0"/>
          <a:ext cx="0" cy="0"/>
          <a:chOff x="0" y="0"/>
          <a:chExt cx="0" cy="0"/>
        </a:xfrm>
      </p:grpSpPr>
      <p:sp>
        <p:nvSpPr>
          <p:cNvPr id="224" name="Shape 224"/>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Testing </a:t>
            </a:r>
            <a:r>
              <a:rPr i="1" lang="en"/>
              <a:t>getCalories</a:t>
            </a:r>
          </a:p>
        </p:txBody>
      </p:sp>
      <p:sp>
        <p:nvSpPr>
          <p:cNvPr id="225" name="Shape 225"/>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200"/>
              <a:t>SELECT getCalories('R%', 'W%', 'ref3');</a:t>
            </a:r>
          </a:p>
          <a:p>
            <a:pPr lvl="0" rtl="0">
              <a:lnSpc>
                <a:spcPct val="100000"/>
              </a:lnSpc>
              <a:spcBef>
                <a:spcPts val="0"/>
              </a:spcBef>
              <a:spcAft>
                <a:spcPts val="0"/>
              </a:spcAft>
              <a:buNone/>
            </a:pPr>
            <a:r>
              <a:rPr lang="en" sz="1200"/>
              <a:t>FETCH ALL FROM ref3;</a:t>
            </a:r>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rPr lang="en" sz="1200"/>
              <a:t>SELECT getCalories('%%', 'M%', 'ref4');</a:t>
            </a:r>
          </a:p>
          <a:p>
            <a:pPr lvl="0" rtl="0">
              <a:lnSpc>
                <a:spcPct val="100000"/>
              </a:lnSpc>
              <a:spcBef>
                <a:spcPts val="0"/>
              </a:spcBef>
              <a:spcAft>
                <a:spcPts val="0"/>
              </a:spcAft>
              <a:buNone/>
            </a:pPr>
            <a:r>
              <a:rPr lang="en" sz="1200"/>
              <a:t>FETCH ALL FROM ref4;</a:t>
            </a:r>
          </a:p>
          <a:p>
            <a:pPr lvl="0" rtl="0">
              <a:lnSpc>
                <a:spcPct val="100000"/>
              </a:lnSpc>
              <a:spcBef>
                <a:spcPts val="0"/>
              </a:spcBef>
              <a:spcAft>
                <a:spcPts val="0"/>
              </a:spcAft>
              <a:buNone/>
            </a:pPr>
            <a:r>
              <a:t/>
            </a:r>
            <a:endParaRPr sz="800"/>
          </a:p>
          <a:p>
            <a:pPr lvl="0" rtl="0">
              <a:lnSpc>
                <a:spcPct val="100000"/>
              </a:lnSpc>
              <a:spcBef>
                <a:spcPts val="0"/>
              </a:spcBef>
              <a:spcAft>
                <a:spcPts val="0"/>
              </a:spcAft>
              <a:buNone/>
            </a:pPr>
            <a:r>
              <a:t/>
            </a:r>
            <a:endParaRPr sz="800"/>
          </a:p>
        </p:txBody>
      </p:sp>
      <p:pic>
        <p:nvPicPr>
          <p:cNvPr id="226" name="Shape 226"/>
          <p:cNvPicPr preferRelativeResize="0"/>
          <p:nvPr/>
        </p:nvPicPr>
        <p:blipFill rotWithShape="1">
          <a:blip r:embed="rId3">
            <a:alphaModFix/>
          </a:blip>
          <a:srcRect b="23205" l="0" r="79061" t="70014"/>
          <a:stretch/>
        </p:blipFill>
        <p:spPr>
          <a:xfrm>
            <a:off x="4329950" y="1576825"/>
            <a:ext cx="1914624" cy="348700"/>
          </a:xfrm>
          <a:prstGeom prst="rect">
            <a:avLst/>
          </a:prstGeom>
          <a:noFill/>
          <a:ln>
            <a:noFill/>
          </a:ln>
        </p:spPr>
      </p:pic>
      <p:pic>
        <p:nvPicPr>
          <p:cNvPr id="227" name="Shape 227"/>
          <p:cNvPicPr preferRelativeResize="0"/>
          <p:nvPr/>
        </p:nvPicPr>
        <p:blipFill rotWithShape="1">
          <a:blip r:embed="rId4">
            <a:alphaModFix/>
          </a:blip>
          <a:srcRect b="23597" l="0" r="78474" t="70405"/>
          <a:stretch/>
        </p:blipFill>
        <p:spPr>
          <a:xfrm>
            <a:off x="4446175" y="3155575"/>
            <a:ext cx="1968278" cy="3084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1" name="Shape 231"/>
        <p:cNvGrpSpPr/>
        <p:nvPr/>
      </p:nvGrpSpPr>
      <p:grpSpPr>
        <a:xfrm>
          <a:off x="0" y="0"/>
          <a:ext cx="0" cy="0"/>
          <a:chOff x="0" y="0"/>
          <a:chExt cx="0" cy="0"/>
        </a:xfrm>
      </p:grpSpPr>
      <p:sp>
        <p:nvSpPr>
          <p:cNvPr id="232" name="Shape 232"/>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Stored Procedure: Store Location Information</a:t>
            </a:r>
          </a:p>
        </p:txBody>
      </p:sp>
      <p:sp>
        <p:nvSpPr>
          <p:cNvPr id="233" name="Shape 233"/>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000"/>
              <a:t>This procedure takes input of a city name and finds all store location information using LIKE.</a:t>
            </a:r>
          </a:p>
          <a:p>
            <a:pPr lvl="0" rtl="0">
              <a:lnSpc>
                <a:spcPct val="100000"/>
              </a:lnSpc>
              <a:spcBef>
                <a:spcPts val="0"/>
              </a:spcBef>
              <a:spcAft>
                <a:spcPts val="0"/>
              </a:spcAft>
              <a:buNone/>
            </a:pPr>
            <a:r>
              <a:t/>
            </a:r>
            <a:endParaRPr sz="1000"/>
          </a:p>
          <a:p>
            <a:pPr lvl="0">
              <a:lnSpc>
                <a:spcPct val="100000"/>
              </a:lnSpc>
              <a:spcBef>
                <a:spcPts val="0"/>
              </a:spcBef>
              <a:spcAft>
                <a:spcPts val="0"/>
              </a:spcAft>
              <a:buNone/>
            </a:pPr>
            <a:r>
              <a:rPr lang="en" sz="1000"/>
              <a:t>CREATE OR REPLACE FUNCTION storeLocation(TEXT, REFCURSOR) RETURNS refcursor AS</a:t>
            </a:r>
          </a:p>
          <a:p>
            <a:pPr lvl="0">
              <a:lnSpc>
                <a:spcPct val="100000"/>
              </a:lnSpc>
              <a:spcBef>
                <a:spcPts val="0"/>
              </a:spcBef>
              <a:spcAft>
                <a:spcPts val="0"/>
              </a:spcAft>
              <a:buNone/>
            </a:pPr>
            <a:r>
              <a:rPr lang="en" sz="1000"/>
              <a:t>$$</a:t>
            </a:r>
          </a:p>
          <a:p>
            <a:pPr lvl="0">
              <a:lnSpc>
                <a:spcPct val="100000"/>
              </a:lnSpc>
              <a:spcBef>
                <a:spcPts val="0"/>
              </a:spcBef>
              <a:spcAft>
                <a:spcPts val="0"/>
              </a:spcAft>
              <a:buNone/>
            </a:pPr>
            <a:r>
              <a:rPr lang="en" sz="1000"/>
              <a:t>	DECLARE</a:t>
            </a:r>
          </a:p>
          <a:p>
            <a:pPr lvl="0">
              <a:lnSpc>
                <a:spcPct val="100000"/>
              </a:lnSpc>
              <a:spcBef>
                <a:spcPts val="0"/>
              </a:spcBef>
              <a:spcAft>
                <a:spcPts val="0"/>
              </a:spcAft>
              <a:buNone/>
            </a:pPr>
            <a:r>
              <a:rPr lang="en" sz="1000"/>
              <a:t>		searchZip TEXT := $1;</a:t>
            </a:r>
          </a:p>
          <a:p>
            <a:pPr lvl="0">
              <a:lnSpc>
                <a:spcPct val="100000"/>
              </a:lnSpc>
              <a:spcBef>
                <a:spcPts val="0"/>
              </a:spcBef>
              <a:spcAft>
                <a:spcPts val="0"/>
              </a:spcAft>
              <a:buNone/>
            </a:pPr>
            <a:r>
              <a:rPr lang="en" sz="1000"/>
              <a:t>		resultSet REFCURSOR := $2;</a:t>
            </a:r>
          </a:p>
          <a:p>
            <a:pPr lvl="0">
              <a:lnSpc>
                <a:spcPct val="100000"/>
              </a:lnSpc>
              <a:spcBef>
                <a:spcPts val="0"/>
              </a:spcBef>
              <a:spcAft>
                <a:spcPts val="0"/>
              </a:spcAft>
              <a:buNone/>
            </a:pPr>
            <a:r>
              <a:rPr lang="en" sz="1000"/>
              <a:t>BEGIN</a:t>
            </a:r>
          </a:p>
          <a:p>
            <a:pPr lvl="0">
              <a:lnSpc>
                <a:spcPct val="100000"/>
              </a:lnSpc>
              <a:spcBef>
                <a:spcPts val="0"/>
              </a:spcBef>
              <a:spcAft>
                <a:spcPts val="0"/>
              </a:spcAft>
              <a:buNone/>
            </a:pPr>
            <a:r>
              <a:rPr lang="en" sz="1000"/>
              <a:t> 	OPEN resultset FOR</a:t>
            </a:r>
          </a:p>
          <a:p>
            <a:pPr lvl="0">
              <a:lnSpc>
                <a:spcPct val="100000"/>
              </a:lnSpc>
              <a:spcBef>
                <a:spcPts val="0"/>
              </a:spcBef>
              <a:spcAft>
                <a:spcPts val="0"/>
              </a:spcAft>
              <a:buNone/>
            </a:pPr>
            <a:r>
              <a:rPr lang="en" sz="1000"/>
              <a:t> select * from zipcode z</a:t>
            </a:r>
          </a:p>
          <a:p>
            <a:pPr lvl="0">
              <a:lnSpc>
                <a:spcPct val="100000"/>
              </a:lnSpc>
              <a:spcBef>
                <a:spcPts val="0"/>
              </a:spcBef>
              <a:spcAft>
                <a:spcPts val="0"/>
              </a:spcAft>
              <a:buNone/>
            </a:pPr>
            <a:r>
              <a:rPr lang="en" sz="1000"/>
              <a:t>	</a:t>
            </a:r>
          </a:p>
          <a:p>
            <a:pPr lvl="0">
              <a:lnSpc>
                <a:spcPct val="100000"/>
              </a:lnSpc>
              <a:spcBef>
                <a:spcPts val="0"/>
              </a:spcBef>
              <a:spcAft>
                <a:spcPts val="0"/>
              </a:spcAft>
              <a:buNone/>
            </a:pPr>
            <a:r>
              <a:rPr lang="en" sz="1000"/>
              <a:t>where z.city like searchZip</a:t>
            </a:r>
          </a:p>
          <a:p>
            <a:pPr lvl="0">
              <a:lnSpc>
                <a:spcPct val="100000"/>
              </a:lnSpc>
              <a:spcBef>
                <a:spcPts val="0"/>
              </a:spcBef>
              <a:spcAft>
                <a:spcPts val="0"/>
              </a:spcAft>
              <a:buNone/>
            </a:pPr>
            <a:r>
              <a:rPr lang="en" sz="1000"/>
              <a:t>and z.zipcode in (select zipcode from stores);</a:t>
            </a:r>
          </a:p>
          <a:p>
            <a:pPr lvl="0">
              <a:lnSpc>
                <a:spcPct val="100000"/>
              </a:lnSpc>
              <a:spcBef>
                <a:spcPts val="0"/>
              </a:spcBef>
              <a:spcAft>
                <a:spcPts val="0"/>
              </a:spcAft>
              <a:buNone/>
            </a:pPr>
            <a:r>
              <a:rPr lang="en" sz="1000"/>
              <a:t> 	return resultSet;</a:t>
            </a:r>
          </a:p>
          <a:p>
            <a:pPr lvl="0">
              <a:lnSpc>
                <a:spcPct val="100000"/>
              </a:lnSpc>
              <a:spcBef>
                <a:spcPts val="0"/>
              </a:spcBef>
              <a:spcAft>
                <a:spcPts val="0"/>
              </a:spcAft>
              <a:buNone/>
            </a:pPr>
            <a:r>
              <a:rPr lang="en" sz="1000"/>
              <a:t>end;</a:t>
            </a:r>
          </a:p>
          <a:p>
            <a:pPr lvl="0">
              <a:lnSpc>
                <a:spcPct val="100000"/>
              </a:lnSpc>
              <a:spcBef>
                <a:spcPts val="0"/>
              </a:spcBef>
              <a:spcAft>
                <a:spcPts val="0"/>
              </a:spcAft>
              <a:buNone/>
            </a:pPr>
            <a:r>
              <a:rPr lang="en" sz="1000"/>
              <a:t>$$</a:t>
            </a:r>
          </a:p>
          <a:p>
            <a:pPr lvl="0">
              <a:lnSpc>
                <a:spcPct val="100000"/>
              </a:lnSpc>
              <a:spcBef>
                <a:spcPts val="0"/>
              </a:spcBef>
              <a:spcAft>
                <a:spcPts val="0"/>
              </a:spcAft>
              <a:buNone/>
            </a:pPr>
            <a:r>
              <a:rPr lang="en" sz="1000"/>
              <a:t>LANGUAGE plpgsql;</a:t>
            </a:r>
          </a:p>
          <a:p>
            <a:pPr lvl="0">
              <a:lnSpc>
                <a:spcPct val="100000"/>
              </a:lnSpc>
              <a:spcBef>
                <a:spcPts val="0"/>
              </a:spcBef>
              <a:spcAft>
                <a:spcPts val="0"/>
              </a:spcAft>
              <a:buNone/>
            </a:pPr>
            <a:r>
              <a:t/>
            </a:r>
            <a:endParaRPr sz="1200"/>
          </a:p>
          <a:p>
            <a:pPr lvl="0">
              <a:lnSpc>
                <a:spcPct val="100000"/>
              </a:lnSpc>
              <a:spcBef>
                <a:spcPts val="0"/>
              </a:spcBef>
              <a:spcAft>
                <a:spcPts val="0"/>
              </a:spcAft>
              <a:buNone/>
            </a:pPr>
            <a:r>
              <a:rPr lang="en" sz="800"/>
              <a:t>SELECT storeLocation('%e%','ref1');</a:t>
            </a:r>
          </a:p>
          <a:p>
            <a:pPr lvl="0" rtl="0">
              <a:lnSpc>
                <a:spcPct val="100000"/>
              </a:lnSpc>
              <a:spcBef>
                <a:spcPts val="0"/>
              </a:spcBef>
              <a:spcAft>
                <a:spcPts val="0"/>
              </a:spcAft>
              <a:buNone/>
            </a:pPr>
            <a:r>
              <a:rPr lang="en" sz="800"/>
              <a:t>FETCH ALL FROM ref1;</a:t>
            </a:r>
          </a:p>
          <a:p>
            <a:pPr lvl="0" rtl="0">
              <a:lnSpc>
                <a:spcPct val="100000"/>
              </a:lnSpc>
              <a:spcBef>
                <a:spcPts val="0"/>
              </a:spcBef>
              <a:spcAft>
                <a:spcPts val="0"/>
              </a:spcAft>
              <a:buNone/>
            </a:pPr>
            <a:r>
              <a:t/>
            </a:r>
            <a:endParaRPr sz="800"/>
          </a:p>
          <a:p>
            <a:pPr lvl="0" rtl="0">
              <a:lnSpc>
                <a:spcPct val="100000"/>
              </a:lnSpc>
              <a:spcBef>
                <a:spcPts val="0"/>
              </a:spcBef>
              <a:spcAft>
                <a:spcPts val="0"/>
              </a:spcAft>
              <a:buNone/>
            </a:pPr>
            <a:r>
              <a:rPr lang="en" sz="800"/>
              <a:t>SELECT storeLocation('%o%','ref1');</a:t>
            </a:r>
          </a:p>
          <a:p>
            <a:pPr lvl="0" rtl="0">
              <a:lnSpc>
                <a:spcPct val="100000"/>
              </a:lnSpc>
              <a:spcBef>
                <a:spcPts val="0"/>
              </a:spcBef>
              <a:spcAft>
                <a:spcPts val="0"/>
              </a:spcAft>
              <a:buNone/>
            </a:pPr>
            <a:r>
              <a:rPr lang="en" sz="800"/>
              <a:t>FETCH ALL FROM ref1;</a:t>
            </a:r>
          </a:p>
          <a:p>
            <a:pPr lvl="0">
              <a:lnSpc>
                <a:spcPct val="100000"/>
              </a:lnSpc>
              <a:spcBef>
                <a:spcPts val="0"/>
              </a:spcBef>
              <a:spcAft>
                <a:spcPts val="0"/>
              </a:spcAft>
              <a:buNone/>
            </a:pPr>
            <a:r>
              <a:t/>
            </a:r>
            <a:endParaRPr sz="1200"/>
          </a:p>
          <a:p>
            <a:pPr lvl="0">
              <a:lnSpc>
                <a:spcPct val="100000"/>
              </a:lnSpc>
              <a:spcBef>
                <a:spcPts val="0"/>
              </a:spcBef>
              <a:spcAft>
                <a:spcPts val="0"/>
              </a:spcAft>
              <a:buNone/>
            </a:pPr>
            <a:r>
              <a:t/>
            </a:r>
            <a:endParaRPr sz="1200"/>
          </a:p>
        </p:txBody>
      </p:sp>
      <p:pic>
        <p:nvPicPr>
          <p:cNvPr id="234" name="Shape 234"/>
          <p:cNvPicPr preferRelativeResize="0"/>
          <p:nvPr/>
        </p:nvPicPr>
        <p:blipFill rotWithShape="1">
          <a:blip r:embed="rId3">
            <a:alphaModFix/>
          </a:blip>
          <a:srcRect b="8863" l="0" r="80455" t="77446"/>
          <a:stretch/>
        </p:blipFill>
        <p:spPr>
          <a:xfrm>
            <a:off x="4680800" y="3896275"/>
            <a:ext cx="1787198" cy="704124"/>
          </a:xfrm>
          <a:prstGeom prst="rect">
            <a:avLst/>
          </a:prstGeom>
          <a:noFill/>
          <a:ln>
            <a:noFill/>
          </a:ln>
        </p:spPr>
      </p:pic>
      <p:pic>
        <p:nvPicPr>
          <p:cNvPr id="235" name="Shape 235"/>
          <p:cNvPicPr preferRelativeResize="0"/>
          <p:nvPr/>
        </p:nvPicPr>
        <p:blipFill rotWithShape="1">
          <a:blip r:embed="rId4">
            <a:alphaModFix/>
          </a:blip>
          <a:srcRect b="13000" l="0" r="80801" t="77221"/>
          <a:stretch/>
        </p:blipFill>
        <p:spPr>
          <a:xfrm>
            <a:off x="7032749" y="2038700"/>
            <a:ext cx="1755496" cy="50294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9" name="Shape 239"/>
        <p:cNvGrpSpPr/>
        <p:nvPr/>
      </p:nvGrpSpPr>
      <p:grpSpPr>
        <a:xfrm>
          <a:off x="0" y="0"/>
          <a:ext cx="0" cy="0"/>
          <a:chOff x="0" y="0"/>
          <a:chExt cx="0" cy="0"/>
        </a:xfrm>
      </p:grpSpPr>
      <p:sp>
        <p:nvSpPr>
          <p:cNvPr id="240" name="Shape 240"/>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Trigger: </a:t>
            </a:r>
            <a:r>
              <a:rPr i="1" lang="en"/>
              <a:t>checkFood</a:t>
            </a:r>
          </a:p>
        </p:txBody>
      </p:sp>
      <p:sp>
        <p:nvSpPr>
          <p:cNvPr id="241" name="Shape 241"/>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000"/>
              <a:t>This trigger ensures that a drink is not added to the food table.</a:t>
            </a:r>
          </a:p>
          <a:p>
            <a:pPr lvl="0" rtl="0">
              <a:lnSpc>
                <a:spcPct val="100000"/>
              </a:lnSpc>
              <a:spcBef>
                <a:spcPts val="0"/>
              </a:spcBef>
              <a:spcAft>
                <a:spcPts val="0"/>
              </a:spcAft>
              <a:buNone/>
            </a:pPr>
            <a:r>
              <a:rPr lang="en" sz="1000"/>
              <a:t>If an item is listed as a drink in the item table and information regarding the drink is incorrectly added to the food table, the row containing that item’s ID is deleted from the food table and added to the drink table</a:t>
            </a:r>
          </a:p>
          <a:p>
            <a:pPr lvl="0">
              <a:lnSpc>
                <a:spcPct val="100000"/>
              </a:lnSpc>
              <a:spcBef>
                <a:spcPts val="0"/>
              </a:spcBef>
              <a:spcAft>
                <a:spcPts val="0"/>
              </a:spcAft>
              <a:buNone/>
            </a:pPr>
            <a:r>
              <a:t/>
            </a:r>
            <a:endParaRPr sz="1000"/>
          </a:p>
          <a:p>
            <a:pPr lvl="0">
              <a:lnSpc>
                <a:spcPct val="100000"/>
              </a:lnSpc>
              <a:spcBef>
                <a:spcPts val="0"/>
              </a:spcBef>
              <a:spcAft>
                <a:spcPts val="0"/>
              </a:spcAft>
              <a:buNone/>
            </a:pPr>
            <a:r>
              <a:rPr lang="en" sz="800"/>
              <a:t>CREATE OR REPLACE FUNCTION checkFood()</a:t>
            </a:r>
          </a:p>
          <a:p>
            <a:pPr lvl="0">
              <a:lnSpc>
                <a:spcPct val="100000"/>
              </a:lnSpc>
              <a:spcBef>
                <a:spcPts val="0"/>
              </a:spcBef>
              <a:spcAft>
                <a:spcPts val="0"/>
              </a:spcAft>
              <a:buNone/>
            </a:pPr>
            <a:r>
              <a:rPr lang="en" sz="800"/>
              <a:t>RETURNS TRIGGER AS</a:t>
            </a:r>
          </a:p>
          <a:p>
            <a:pPr lvl="0">
              <a:lnSpc>
                <a:spcPct val="100000"/>
              </a:lnSpc>
              <a:spcBef>
                <a:spcPts val="0"/>
              </a:spcBef>
              <a:spcAft>
                <a:spcPts val="0"/>
              </a:spcAft>
              <a:buNone/>
            </a:pPr>
            <a:r>
              <a:rPr lang="en" sz="800"/>
              <a:t>$$</a:t>
            </a:r>
          </a:p>
          <a:p>
            <a:pPr lvl="0">
              <a:lnSpc>
                <a:spcPct val="100000"/>
              </a:lnSpc>
              <a:spcBef>
                <a:spcPts val="0"/>
              </a:spcBef>
              <a:spcAft>
                <a:spcPts val="0"/>
              </a:spcAft>
              <a:buNone/>
            </a:pPr>
            <a:r>
              <a:rPr lang="en" sz="800"/>
              <a:t>BEGIN </a:t>
            </a:r>
          </a:p>
          <a:p>
            <a:pPr lvl="0">
              <a:lnSpc>
                <a:spcPct val="100000"/>
              </a:lnSpc>
              <a:spcBef>
                <a:spcPts val="0"/>
              </a:spcBef>
              <a:spcAft>
                <a:spcPts val="0"/>
              </a:spcAft>
              <a:buNone/>
            </a:pPr>
            <a:r>
              <a:rPr lang="en" sz="800"/>
              <a:t>   IF (select i.type from items i where i.iid=NEW.IID ) = 'drink'</a:t>
            </a:r>
          </a:p>
          <a:p>
            <a:pPr lvl="0">
              <a:lnSpc>
                <a:spcPct val="100000"/>
              </a:lnSpc>
              <a:spcBef>
                <a:spcPts val="0"/>
              </a:spcBef>
              <a:spcAft>
                <a:spcPts val="0"/>
              </a:spcAft>
              <a:buNone/>
            </a:pPr>
            <a:r>
              <a:t/>
            </a:r>
            <a:endParaRPr sz="800"/>
          </a:p>
          <a:p>
            <a:pPr lvl="0">
              <a:lnSpc>
                <a:spcPct val="100000"/>
              </a:lnSpc>
              <a:spcBef>
                <a:spcPts val="0"/>
              </a:spcBef>
              <a:spcAft>
                <a:spcPts val="0"/>
              </a:spcAft>
              <a:buNone/>
            </a:pPr>
            <a:r>
              <a:rPr lang="en" sz="800"/>
              <a:t>    THEN</a:t>
            </a:r>
          </a:p>
          <a:p>
            <a:pPr lvl="0">
              <a:lnSpc>
                <a:spcPct val="100000"/>
              </a:lnSpc>
              <a:spcBef>
                <a:spcPts val="0"/>
              </a:spcBef>
              <a:spcAft>
                <a:spcPts val="0"/>
              </a:spcAft>
              <a:buNone/>
            </a:pPr>
            <a:r>
              <a:rPr lang="en" sz="800"/>
              <a:t>  delete from food where iid = NEW.IID;</a:t>
            </a:r>
          </a:p>
          <a:p>
            <a:pPr lvl="0">
              <a:lnSpc>
                <a:spcPct val="100000"/>
              </a:lnSpc>
              <a:spcBef>
                <a:spcPts val="0"/>
              </a:spcBef>
              <a:spcAft>
                <a:spcPts val="0"/>
              </a:spcAft>
              <a:buNone/>
            </a:pPr>
            <a:r>
              <a:rPr lang="en" sz="800"/>
              <a:t>  insert into drinks(IID, description, calories, priceUSD) values (NEW.IID, NEW.Description, NEW.CALORIES, NEW.PriceUSD); </a:t>
            </a:r>
          </a:p>
          <a:p>
            <a:pPr lvl="0">
              <a:lnSpc>
                <a:spcPct val="100000"/>
              </a:lnSpc>
              <a:spcBef>
                <a:spcPts val="0"/>
              </a:spcBef>
              <a:spcAft>
                <a:spcPts val="0"/>
              </a:spcAft>
              <a:buNone/>
            </a:pPr>
            <a:r>
              <a:rPr lang="en" sz="800"/>
              <a:t>   END IF;</a:t>
            </a:r>
          </a:p>
          <a:p>
            <a:pPr lvl="0">
              <a:lnSpc>
                <a:spcPct val="100000"/>
              </a:lnSpc>
              <a:spcBef>
                <a:spcPts val="0"/>
              </a:spcBef>
              <a:spcAft>
                <a:spcPts val="0"/>
              </a:spcAft>
              <a:buNone/>
            </a:pPr>
            <a:r>
              <a:rPr lang="en" sz="800"/>
              <a:t>   RETURN NEW;</a:t>
            </a:r>
          </a:p>
          <a:p>
            <a:pPr lvl="0">
              <a:lnSpc>
                <a:spcPct val="100000"/>
              </a:lnSpc>
              <a:spcBef>
                <a:spcPts val="0"/>
              </a:spcBef>
              <a:spcAft>
                <a:spcPts val="0"/>
              </a:spcAft>
              <a:buNone/>
            </a:pPr>
            <a:r>
              <a:rPr lang="en" sz="800"/>
              <a:t>END;</a:t>
            </a:r>
          </a:p>
          <a:p>
            <a:pPr lvl="0">
              <a:lnSpc>
                <a:spcPct val="100000"/>
              </a:lnSpc>
              <a:spcBef>
                <a:spcPts val="0"/>
              </a:spcBef>
              <a:spcAft>
                <a:spcPts val="0"/>
              </a:spcAft>
              <a:buNone/>
            </a:pPr>
            <a:r>
              <a:rPr lang="en" sz="800"/>
              <a:t>$$</a:t>
            </a:r>
          </a:p>
          <a:p>
            <a:pPr lvl="0">
              <a:lnSpc>
                <a:spcPct val="100000"/>
              </a:lnSpc>
              <a:spcBef>
                <a:spcPts val="0"/>
              </a:spcBef>
              <a:spcAft>
                <a:spcPts val="0"/>
              </a:spcAft>
              <a:buNone/>
            </a:pPr>
            <a:r>
              <a:rPr lang="en" sz="800"/>
              <a:t>language plpgsql;</a:t>
            </a:r>
          </a:p>
          <a:p>
            <a:pPr lvl="0">
              <a:lnSpc>
                <a:spcPct val="100000"/>
              </a:lnSpc>
              <a:spcBef>
                <a:spcPts val="0"/>
              </a:spcBef>
              <a:spcAft>
                <a:spcPts val="0"/>
              </a:spcAft>
              <a:buNone/>
            </a:pPr>
            <a:r>
              <a:t/>
            </a:r>
            <a:endParaRPr sz="800"/>
          </a:p>
          <a:p>
            <a:pPr lvl="0">
              <a:lnSpc>
                <a:spcPct val="100000"/>
              </a:lnSpc>
              <a:spcBef>
                <a:spcPts val="0"/>
              </a:spcBef>
              <a:spcAft>
                <a:spcPts val="0"/>
              </a:spcAft>
              <a:buNone/>
            </a:pPr>
            <a:r>
              <a:rPr lang="en" sz="800"/>
              <a:t>CREATE TRIGGER checkFood	</a:t>
            </a:r>
          </a:p>
          <a:p>
            <a:pPr lvl="0">
              <a:lnSpc>
                <a:spcPct val="100000"/>
              </a:lnSpc>
              <a:spcBef>
                <a:spcPts val="0"/>
              </a:spcBef>
              <a:spcAft>
                <a:spcPts val="0"/>
              </a:spcAft>
              <a:buNone/>
            </a:pPr>
            <a:r>
              <a:rPr lang="en" sz="800"/>
              <a:t>AFTER INSERT ON Food</a:t>
            </a:r>
          </a:p>
          <a:p>
            <a:pPr lvl="0">
              <a:lnSpc>
                <a:spcPct val="100000"/>
              </a:lnSpc>
              <a:spcBef>
                <a:spcPts val="0"/>
              </a:spcBef>
              <a:spcAft>
                <a:spcPts val="0"/>
              </a:spcAft>
              <a:buNone/>
            </a:pPr>
            <a:r>
              <a:rPr lang="en" sz="800"/>
              <a:t>FOR EACH ROW </a:t>
            </a:r>
          </a:p>
          <a:p>
            <a:pPr lvl="0">
              <a:lnSpc>
                <a:spcPct val="100000"/>
              </a:lnSpc>
              <a:spcBef>
                <a:spcPts val="0"/>
              </a:spcBef>
              <a:spcAft>
                <a:spcPts val="0"/>
              </a:spcAft>
              <a:buNone/>
            </a:pPr>
            <a:r>
              <a:rPr lang="en" sz="800"/>
              <a:t>EXECUTE PROCEDURE checkFood();</a:t>
            </a:r>
          </a:p>
          <a:p>
            <a:pPr lvl="0">
              <a:lnSpc>
                <a:spcPct val="100000"/>
              </a:lnSpc>
              <a:spcBef>
                <a:spcPts val="0"/>
              </a:spcBef>
              <a:spcAft>
                <a:spcPts val="0"/>
              </a:spcAft>
              <a:buNone/>
            </a:pPr>
            <a:r>
              <a:t/>
            </a:r>
            <a:endParaRPr sz="1000"/>
          </a:p>
          <a:p>
            <a:pPr lvl="0">
              <a:lnSpc>
                <a:spcPct val="100000"/>
              </a:lnSpc>
              <a:spcBef>
                <a:spcPts val="0"/>
              </a:spcBef>
              <a:spcAft>
                <a:spcPts val="0"/>
              </a:spcAft>
              <a:buNone/>
            </a:pPr>
            <a:r>
              <a:t/>
            </a:r>
            <a:endParaRPr sz="10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5" name="Shape 245"/>
        <p:cNvGrpSpPr/>
        <p:nvPr/>
      </p:nvGrpSpPr>
      <p:grpSpPr>
        <a:xfrm>
          <a:off x="0" y="0"/>
          <a:ext cx="0" cy="0"/>
          <a:chOff x="0" y="0"/>
          <a:chExt cx="0" cy="0"/>
        </a:xfrm>
      </p:grpSpPr>
      <p:sp>
        <p:nvSpPr>
          <p:cNvPr id="246" name="Shape 246"/>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Testing </a:t>
            </a:r>
            <a:r>
              <a:rPr i="1" lang="en"/>
              <a:t>checkFood</a:t>
            </a:r>
          </a:p>
        </p:txBody>
      </p:sp>
      <p:sp>
        <p:nvSpPr>
          <p:cNvPr id="247" name="Shape 247"/>
          <p:cNvSpPr txBox="1"/>
          <p:nvPr>
            <p:ph idx="1" type="body"/>
          </p:nvPr>
        </p:nvSpPr>
        <p:spPr>
          <a:xfrm>
            <a:off x="311700" y="1351600"/>
            <a:ext cx="8520600" cy="32172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400"/>
              <a:t>Add a drink to the item table, then try to insert more information on it into the food table</a:t>
            </a:r>
          </a:p>
          <a:p>
            <a:pPr indent="457200" lvl="0">
              <a:lnSpc>
                <a:spcPct val="100000"/>
              </a:lnSpc>
              <a:spcBef>
                <a:spcPts val="0"/>
              </a:spcBef>
              <a:spcAft>
                <a:spcPts val="0"/>
              </a:spcAft>
              <a:buNone/>
            </a:pPr>
            <a:r>
              <a:rPr lang="en" sz="1200"/>
              <a:t>insert into items(IID, Type) values ('i013', 'drink');</a:t>
            </a:r>
          </a:p>
          <a:p>
            <a:pPr lvl="0">
              <a:lnSpc>
                <a:spcPct val="100000"/>
              </a:lnSpc>
              <a:spcBef>
                <a:spcPts val="0"/>
              </a:spcBef>
              <a:spcAft>
                <a:spcPts val="0"/>
              </a:spcAft>
              <a:buNone/>
            </a:pPr>
            <a:r>
              <a:t/>
            </a:r>
            <a:endParaRPr sz="1200"/>
          </a:p>
          <a:p>
            <a:pPr indent="0" lvl="0" marL="457200" rtl="0">
              <a:lnSpc>
                <a:spcPct val="100000"/>
              </a:lnSpc>
              <a:spcBef>
                <a:spcPts val="0"/>
              </a:spcBef>
              <a:spcAft>
                <a:spcPts val="0"/>
              </a:spcAft>
              <a:buNone/>
            </a:pPr>
            <a:r>
              <a:rPr lang="en" sz="1200"/>
              <a:t>insert into food(IID, description, calories, priceUSD) values ('i013', 'Testing', 310, 3); </a:t>
            </a:r>
          </a:p>
          <a:p>
            <a:pPr indent="457200" lvl="0" rtl="0">
              <a:lnSpc>
                <a:spcPct val="100000"/>
              </a:lnSpc>
              <a:spcBef>
                <a:spcPts val="0"/>
              </a:spcBef>
              <a:spcAft>
                <a:spcPts val="0"/>
              </a:spcAft>
              <a:buNone/>
            </a:pPr>
            <a:r>
              <a:t/>
            </a:r>
            <a:endParaRPr sz="1200"/>
          </a:p>
          <a:p>
            <a:pPr indent="457200" lvl="0" rtl="0">
              <a:lnSpc>
                <a:spcPct val="100000"/>
              </a:lnSpc>
              <a:spcBef>
                <a:spcPts val="0"/>
              </a:spcBef>
              <a:spcAft>
                <a:spcPts val="0"/>
              </a:spcAft>
              <a:buNone/>
            </a:pPr>
            <a:r>
              <a:rPr lang="en" sz="1200"/>
              <a:t>items:</a:t>
            </a:r>
          </a:p>
          <a:p>
            <a:pPr indent="0" lvl="0" marL="0" rtl="0">
              <a:lnSpc>
                <a:spcPct val="100000"/>
              </a:lnSpc>
              <a:spcBef>
                <a:spcPts val="0"/>
              </a:spcBef>
              <a:spcAft>
                <a:spcPts val="0"/>
              </a:spcAft>
              <a:buNone/>
            </a:pPr>
            <a:r>
              <a:t/>
            </a:r>
            <a:endParaRPr sz="1400"/>
          </a:p>
          <a:p>
            <a:pPr indent="0" lvl="0" marL="0" rtl="0">
              <a:lnSpc>
                <a:spcPct val="100000"/>
              </a:lnSpc>
              <a:spcBef>
                <a:spcPts val="0"/>
              </a:spcBef>
              <a:spcAft>
                <a:spcPts val="0"/>
              </a:spcAft>
              <a:buNone/>
            </a:pPr>
            <a:r>
              <a:t/>
            </a:r>
            <a:endParaRPr sz="1400"/>
          </a:p>
          <a:p>
            <a:pPr indent="0" lvl="0" marL="0" rtl="0">
              <a:lnSpc>
                <a:spcPct val="100000"/>
              </a:lnSpc>
              <a:spcBef>
                <a:spcPts val="0"/>
              </a:spcBef>
              <a:spcAft>
                <a:spcPts val="0"/>
              </a:spcAft>
              <a:buNone/>
            </a:pPr>
            <a:r>
              <a:t/>
            </a:r>
            <a:endParaRPr sz="1400"/>
          </a:p>
          <a:p>
            <a:pPr indent="0" lvl="0" marL="0" rtl="0">
              <a:lnSpc>
                <a:spcPct val="100000"/>
              </a:lnSpc>
              <a:spcBef>
                <a:spcPts val="0"/>
              </a:spcBef>
              <a:spcAft>
                <a:spcPts val="0"/>
              </a:spcAft>
              <a:buNone/>
            </a:pPr>
            <a:r>
              <a:t/>
            </a:r>
            <a:endParaRPr sz="1400"/>
          </a:p>
          <a:p>
            <a:pPr indent="0" lvl="0" marL="0" rtl="0">
              <a:lnSpc>
                <a:spcPct val="100000"/>
              </a:lnSpc>
              <a:spcBef>
                <a:spcPts val="0"/>
              </a:spcBef>
              <a:spcAft>
                <a:spcPts val="0"/>
              </a:spcAft>
              <a:buNone/>
            </a:pPr>
            <a:r>
              <a:t/>
            </a:r>
            <a:endParaRPr sz="1400"/>
          </a:p>
          <a:p>
            <a:pPr indent="0" lvl="0" marL="0" rtl="0">
              <a:lnSpc>
                <a:spcPct val="100000"/>
              </a:lnSpc>
              <a:spcBef>
                <a:spcPts val="0"/>
              </a:spcBef>
              <a:spcAft>
                <a:spcPts val="0"/>
              </a:spcAft>
              <a:buNone/>
            </a:pPr>
            <a:r>
              <a:t/>
            </a:r>
            <a:endParaRPr sz="1400"/>
          </a:p>
          <a:p>
            <a:pPr lvl="0" rtl="0">
              <a:spcBef>
                <a:spcPts val="0"/>
              </a:spcBef>
              <a:buNone/>
            </a:pPr>
            <a:r>
              <a:t/>
            </a:r>
            <a:endParaRPr sz="1200"/>
          </a:p>
          <a:p>
            <a:pPr lvl="0" rtl="0">
              <a:spcBef>
                <a:spcPts val="0"/>
              </a:spcBef>
              <a:buNone/>
            </a:pPr>
            <a:r>
              <a:rPr lang="en" sz="1200"/>
              <a:t>Item 13 is classified as a drink, so it is removed from the food table and inserted into the drinks table.</a:t>
            </a:r>
          </a:p>
          <a:p>
            <a:pPr lvl="0" rtl="0">
              <a:lnSpc>
                <a:spcPct val="100000"/>
              </a:lnSpc>
              <a:spcBef>
                <a:spcPts val="0"/>
              </a:spcBef>
              <a:spcAft>
                <a:spcPts val="0"/>
              </a:spcAft>
              <a:buNone/>
            </a:pPr>
            <a:r>
              <a:t/>
            </a:r>
            <a:endParaRPr sz="1400">
              <a:solidFill>
                <a:srgbClr val="000000"/>
              </a:solidFill>
              <a:latin typeface="Arial"/>
              <a:ea typeface="Arial"/>
              <a:cs typeface="Arial"/>
              <a:sym typeface="Arial"/>
            </a:endParaRPr>
          </a:p>
          <a:p>
            <a:pPr lvl="0" rtl="0">
              <a:spcBef>
                <a:spcPts val="0"/>
              </a:spcBef>
              <a:buNone/>
            </a:pPr>
            <a:r>
              <a:t/>
            </a:r>
            <a:endParaRPr sz="1200"/>
          </a:p>
          <a:p>
            <a:pPr indent="0" lvl="0" marL="0">
              <a:lnSpc>
                <a:spcPct val="100000"/>
              </a:lnSpc>
              <a:spcBef>
                <a:spcPts val="0"/>
              </a:spcBef>
              <a:spcAft>
                <a:spcPts val="0"/>
              </a:spcAft>
              <a:buNone/>
            </a:pPr>
            <a:r>
              <a:t/>
            </a:r>
            <a:endParaRPr sz="1400"/>
          </a:p>
          <a:p>
            <a:pPr lvl="0">
              <a:spcBef>
                <a:spcPts val="0"/>
              </a:spcBef>
              <a:buNone/>
            </a:pPr>
            <a:r>
              <a:t/>
            </a:r>
            <a:endParaRPr sz="1200"/>
          </a:p>
        </p:txBody>
      </p:sp>
      <p:pic>
        <p:nvPicPr>
          <p:cNvPr id="248" name="Shape 248"/>
          <p:cNvPicPr preferRelativeResize="0"/>
          <p:nvPr/>
        </p:nvPicPr>
        <p:blipFill rotWithShape="1">
          <a:blip r:embed="rId3">
            <a:alphaModFix/>
          </a:blip>
          <a:srcRect b="10298" l="0" r="71214" t="71708"/>
          <a:stretch/>
        </p:blipFill>
        <p:spPr>
          <a:xfrm>
            <a:off x="6303625" y="2985787"/>
            <a:ext cx="2632147" cy="925425"/>
          </a:xfrm>
          <a:prstGeom prst="rect">
            <a:avLst/>
          </a:prstGeom>
          <a:noFill/>
          <a:ln>
            <a:noFill/>
          </a:ln>
        </p:spPr>
      </p:pic>
      <p:pic>
        <p:nvPicPr>
          <p:cNvPr id="249" name="Shape 249"/>
          <p:cNvPicPr preferRelativeResize="0"/>
          <p:nvPr/>
        </p:nvPicPr>
        <p:blipFill rotWithShape="1">
          <a:blip r:embed="rId4">
            <a:alphaModFix/>
          </a:blip>
          <a:srcRect b="10913" l="0" r="68407" t="71093"/>
          <a:stretch/>
        </p:blipFill>
        <p:spPr>
          <a:xfrm>
            <a:off x="2675887" y="3060125"/>
            <a:ext cx="2888827" cy="925425"/>
          </a:xfrm>
          <a:prstGeom prst="rect">
            <a:avLst/>
          </a:prstGeom>
          <a:noFill/>
          <a:ln>
            <a:noFill/>
          </a:ln>
        </p:spPr>
      </p:pic>
      <p:pic>
        <p:nvPicPr>
          <p:cNvPr id="250" name="Shape 250"/>
          <p:cNvPicPr preferRelativeResize="0"/>
          <p:nvPr/>
        </p:nvPicPr>
        <p:blipFill rotWithShape="1">
          <a:blip r:embed="rId5">
            <a:alphaModFix/>
          </a:blip>
          <a:srcRect b="7854" l="0" r="87672" t="68968"/>
          <a:stretch/>
        </p:blipFill>
        <p:spPr>
          <a:xfrm>
            <a:off x="841775" y="2985800"/>
            <a:ext cx="1127224" cy="1192101"/>
          </a:xfrm>
          <a:prstGeom prst="rect">
            <a:avLst/>
          </a:prstGeom>
          <a:noFill/>
          <a:ln>
            <a:noFill/>
          </a:ln>
        </p:spPr>
      </p:pic>
      <p:sp>
        <p:nvSpPr>
          <p:cNvPr id="251" name="Shape 251"/>
          <p:cNvSpPr txBox="1"/>
          <p:nvPr/>
        </p:nvSpPr>
        <p:spPr>
          <a:xfrm>
            <a:off x="6242050" y="2701825"/>
            <a:ext cx="1883100" cy="218700"/>
          </a:xfrm>
          <a:prstGeom prst="rect">
            <a:avLst/>
          </a:prstGeom>
          <a:noFill/>
          <a:ln>
            <a:noFill/>
          </a:ln>
        </p:spPr>
        <p:txBody>
          <a:bodyPr anchorCtr="0" anchor="t" bIns="91425" lIns="91425" rIns="91425" tIns="91425">
            <a:noAutofit/>
          </a:bodyPr>
          <a:lstStyle/>
          <a:p>
            <a:pPr indent="457200" lvl="0" rtl="0">
              <a:spcBef>
                <a:spcPts val="0"/>
              </a:spcBef>
              <a:buNone/>
            </a:pPr>
            <a:r>
              <a:rPr lang="en" sz="1200">
                <a:solidFill>
                  <a:schemeClr val="dk2"/>
                </a:solidFill>
                <a:latin typeface="Source Code Pro"/>
                <a:ea typeface="Source Code Pro"/>
                <a:cs typeface="Source Code Pro"/>
                <a:sym typeface="Source Code Pro"/>
              </a:rPr>
              <a:t>drinks:</a:t>
            </a:r>
          </a:p>
          <a:p>
            <a:pPr lvl="0">
              <a:spcBef>
                <a:spcPts val="0"/>
              </a:spcBef>
              <a:buNone/>
            </a:pPr>
            <a:r>
              <a:t/>
            </a:r>
            <a:endParaRPr/>
          </a:p>
        </p:txBody>
      </p:sp>
      <p:sp>
        <p:nvSpPr>
          <p:cNvPr id="252" name="Shape 252"/>
          <p:cNvSpPr txBox="1"/>
          <p:nvPr/>
        </p:nvSpPr>
        <p:spPr>
          <a:xfrm>
            <a:off x="2346225" y="2701825"/>
            <a:ext cx="1883100" cy="218700"/>
          </a:xfrm>
          <a:prstGeom prst="rect">
            <a:avLst/>
          </a:prstGeom>
          <a:noFill/>
          <a:ln>
            <a:noFill/>
          </a:ln>
        </p:spPr>
        <p:txBody>
          <a:bodyPr anchorCtr="0" anchor="t" bIns="91425" lIns="91425" rIns="91425" tIns="91425">
            <a:noAutofit/>
          </a:bodyPr>
          <a:lstStyle/>
          <a:p>
            <a:pPr indent="457200" lvl="0" rtl="0">
              <a:spcBef>
                <a:spcPts val="0"/>
              </a:spcBef>
              <a:buNone/>
            </a:pPr>
            <a:r>
              <a:rPr lang="en" sz="1200">
                <a:solidFill>
                  <a:schemeClr val="dk2"/>
                </a:solidFill>
                <a:latin typeface="Source Code Pro"/>
                <a:ea typeface="Source Code Pro"/>
                <a:cs typeface="Source Code Pro"/>
                <a:sym typeface="Source Code Pro"/>
              </a:rPr>
              <a:t>food:</a:t>
            </a:r>
          </a:p>
          <a:p>
            <a:pPr lvl="0" rtl="0">
              <a:spcBef>
                <a:spcPts val="0"/>
              </a:spcBef>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6" name="Shape 256"/>
        <p:cNvGrpSpPr/>
        <p:nvPr/>
      </p:nvGrpSpPr>
      <p:grpSpPr>
        <a:xfrm>
          <a:off x="0" y="0"/>
          <a:ext cx="0" cy="0"/>
          <a:chOff x="0" y="0"/>
          <a:chExt cx="0" cy="0"/>
        </a:xfrm>
      </p:grpSpPr>
      <p:sp>
        <p:nvSpPr>
          <p:cNvPr id="257" name="Shape 257"/>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Trigger: </a:t>
            </a:r>
            <a:r>
              <a:rPr i="1" lang="en"/>
              <a:t>checkDrink</a:t>
            </a:r>
          </a:p>
        </p:txBody>
      </p:sp>
      <p:sp>
        <p:nvSpPr>
          <p:cNvPr id="258" name="Shape 258"/>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000"/>
              <a:t>This trigger ensures that a food is not added to the drink table.</a:t>
            </a:r>
          </a:p>
          <a:p>
            <a:pPr lvl="0" rtl="0">
              <a:lnSpc>
                <a:spcPct val="100000"/>
              </a:lnSpc>
              <a:spcBef>
                <a:spcPts val="0"/>
              </a:spcBef>
              <a:spcAft>
                <a:spcPts val="0"/>
              </a:spcAft>
              <a:buNone/>
            </a:pPr>
            <a:r>
              <a:rPr lang="en" sz="1000"/>
              <a:t>If an item is listed as a food in the item table and information regarding the food is incorrectly added to the drink table, the row containing that item’s ID is deleted from the drink table and added to the food table</a:t>
            </a:r>
          </a:p>
          <a:p>
            <a:pPr lvl="0" rtl="0">
              <a:lnSpc>
                <a:spcPct val="100000"/>
              </a:lnSpc>
              <a:spcBef>
                <a:spcPts val="0"/>
              </a:spcBef>
              <a:spcAft>
                <a:spcPts val="0"/>
              </a:spcAft>
              <a:buNone/>
            </a:pPr>
            <a:r>
              <a:t/>
            </a:r>
            <a:endParaRPr sz="1000"/>
          </a:p>
          <a:p>
            <a:pPr lvl="0">
              <a:lnSpc>
                <a:spcPct val="100000"/>
              </a:lnSpc>
              <a:spcBef>
                <a:spcPts val="0"/>
              </a:spcBef>
              <a:spcAft>
                <a:spcPts val="0"/>
              </a:spcAft>
              <a:buNone/>
            </a:pPr>
            <a:r>
              <a:rPr lang="en" sz="900"/>
              <a:t>CREATE OR REPLACE FUNCTION checkDrink()</a:t>
            </a:r>
          </a:p>
          <a:p>
            <a:pPr lvl="0">
              <a:lnSpc>
                <a:spcPct val="100000"/>
              </a:lnSpc>
              <a:spcBef>
                <a:spcPts val="0"/>
              </a:spcBef>
              <a:spcAft>
                <a:spcPts val="0"/>
              </a:spcAft>
              <a:buNone/>
            </a:pPr>
            <a:r>
              <a:rPr lang="en" sz="900"/>
              <a:t>RETURNS TRIGGER AS</a:t>
            </a:r>
          </a:p>
          <a:p>
            <a:pPr lvl="0">
              <a:lnSpc>
                <a:spcPct val="100000"/>
              </a:lnSpc>
              <a:spcBef>
                <a:spcPts val="0"/>
              </a:spcBef>
              <a:spcAft>
                <a:spcPts val="0"/>
              </a:spcAft>
              <a:buNone/>
            </a:pPr>
            <a:r>
              <a:rPr lang="en" sz="900"/>
              <a:t>$$</a:t>
            </a:r>
          </a:p>
          <a:p>
            <a:pPr lvl="0">
              <a:lnSpc>
                <a:spcPct val="100000"/>
              </a:lnSpc>
              <a:spcBef>
                <a:spcPts val="0"/>
              </a:spcBef>
              <a:spcAft>
                <a:spcPts val="0"/>
              </a:spcAft>
              <a:buNone/>
            </a:pPr>
            <a:r>
              <a:rPr lang="en" sz="900"/>
              <a:t>BEGIN </a:t>
            </a:r>
          </a:p>
          <a:p>
            <a:pPr lvl="0">
              <a:lnSpc>
                <a:spcPct val="100000"/>
              </a:lnSpc>
              <a:spcBef>
                <a:spcPts val="0"/>
              </a:spcBef>
              <a:spcAft>
                <a:spcPts val="0"/>
              </a:spcAft>
              <a:buNone/>
            </a:pPr>
            <a:r>
              <a:rPr lang="en" sz="900"/>
              <a:t>   IF (select i.type from items i where i.iid=NEW.IID ) = 'food'</a:t>
            </a:r>
          </a:p>
          <a:p>
            <a:pPr lvl="0">
              <a:lnSpc>
                <a:spcPct val="100000"/>
              </a:lnSpc>
              <a:spcBef>
                <a:spcPts val="0"/>
              </a:spcBef>
              <a:spcAft>
                <a:spcPts val="0"/>
              </a:spcAft>
              <a:buNone/>
            </a:pPr>
            <a:r>
              <a:t/>
            </a:r>
            <a:endParaRPr sz="900"/>
          </a:p>
          <a:p>
            <a:pPr lvl="0">
              <a:lnSpc>
                <a:spcPct val="100000"/>
              </a:lnSpc>
              <a:spcBef>
                <a:spcPts val="0"/>
              </a:spcBef>
              <a:spcAft>
                <a:spcPts val="0"/>
              </a:spcAft>
              <a:buNone/>
            </a:pPr>
            <a:r>
              <a:rPr lang="en" sz="900"/>
              <a:t>    THEN</a:t>
            </a:r>
          </a:p>
          <a:p>
            <a:pPr lvl="0">
              <a:lnSpc>
                <a:spcPct val="100000"/>
              </a:lnSpc>
              <a:spcBef>
                <a:spcPts val="0"/>
              </a:spcBef>
              <a:spcAft>
                <a:spcPts val="0"/>
              </a:spcAft>
              <a:buNone/>
            </a:pPr>
            <a:r>
              <a:rPr lang="en" sz="900"/>
              <a:t>  delete from drinks where iid = NEW.IID;</a:t>
            </a:r>
          </a:p>
          <a:p>
            <a:pPr lvl="0">
              <a:lnSpc>
                <a:spcPct val="100000"/>
              </a:lnSpc>
              <a:spcBef>
                <a:spcPts val="0"/>
              </a:spcBef>
              <a:spcAft>
                <a:spcPts val="0"/>
              </a:spcAft>
              <a:buNone/>
            </a:pPr>
            <a:r>
              <a:rPr lang="en" sz="900"/>
              <a:t>  insert into food(IID, description, calories, priceUSD) values (NEW.IID, NEW.Description, NEW.CALORIES, NEW.PriceUSD); </a:t>
            </a:r>
          </a:p>
          <a:p>
            <a:pPr lvl="0">
              <a:lnSpc>
                <a:spcPct val="100000"/>
              </a:lnSpc>
              <a:spcBef>
                <a:spcPts val="0"/>
              </a:spcBef>
              <a:spcAft>
                <a:spcPts val="0"/>
              </a:spcAft>
              <a:buNone/>
            </a:pPr>
            <a:r>
              <a:rPr lang="en" sz="900"/>
              <a:t>   END IF;</a:t>
            </a:r>
          </a:p>
          <a:p>
            <a:pPr lvl="0">
              <a:lnSpc>
                <a:spcPct val="100000"/>
              </a:lnSpc>
              <a:spcBef>
                <a:spcPts val="0"/>
              </a:spcBef>
              <a:spcAft>
                <a:spcPts val="0"/>
              </a:spcAft>
              <a:buNone/>
            </a:pPr>
            <a:r>
              <a:rPr lang="en" sz="900"/>
              <a:t>   RETURN NEW;</a:t>
            </a:r>
          </a:p>
          <a:p>
            <a:pPr lvl="0">
              <a:lnSpc>
                <a:spcPct val="100000"/>
              </a:lnSpc>
              <a:spcBef>
                <a:spcPts val="0"/>
              </a:spcBef>
              <a:spcAft>
                <a:spcPts val="0"/>
              </a:spcAft>
              <a:buNone/>
            </a:pPr>
            <a:r>
              <a:rPr lang="en" sz="900"/>
              <a:t>END;</a:t>
            </a:r>
          </a:p>
          <a:p>
            <a:pPr lvl="0">
              <a:lnSpc>
                <a:spcPct val="100000"/>
              </a:lnSpc>
              <a:spcBef>
                <a:spcPts val="0"/>
              </a:spcBef>
              <a:spcAft>
                <a:spcPts val="0"/>
              </a:spcAft>
              <a:buNone/>
            </a:pPr>
            <a:r>
              <a:rPr lang="en" sz="900"/>
              <a:t>$$</a:t>
            </a:r>
          </a:p>
          <a:p>
            <a:pPr lvl="0">
              <a:lnSpc>
                <a:spcPct val="100000"/>
              </a:lnSpc>
              <a:spcBef>
                <a:spcPts val="0"/>
              </a:spcBef>
              <a:spcAft>
                <a:spcPts val="0"/>
              </a:spcAft>
              <a:buNone/>
            </a:pPr>
            <a:r>
              <a:rPr lang="en" sz="900"/>
              <a:t>language plpgsql;</a:t>
            </a:r>
          </a:p>
          <a:p>
            <a:pPr lvl="0">
              <a:lnSpc>
                <a:spcPct val="100000"/>
              </a:lnSpc>
              <a:spcBef>
                <a:spcPts val="0"/>
              </a:spcBef>
              <a:spcAft>
                <a:spcPts val="0"/>
              </a:spcAft>
              <a:buNone/>
            </a:pPr>
            <a:r>
              <a:t/>
            </a:r>
            <a:endParaRPr sz="900"/>
          </a:p>
          <a:p>
            <a:pPr lvl="0">
              <a:lnSpc>
                <a:spcPct val="100000"/>
              </a:lnSpc>
              <a:spcBef>
                <a:spcPts val="0"/>
              </a:spcBef>
              <a:spcAft>
                <a:spcPts val="0"/>
              </a:spcAft>
              <a:buNone/>
            </a:pPr>
            <a:r>
              <a:rPr lang="en" sz="900"/>
              <a:t>CREATE TRIGGER checkDrink	</a:t>
            </a:r>
          </a:p>
          <a:p>
            <a:pPr lvl="0">
              <a:lnSpc>
                <a:spcPct val="100000"/>
              </a:lnSpc>
              <a:spcBef>
                <a:spcPts val="0"/>
              </a:spcBef>
              <a:spcAft>
                <a:spcPts val="0"/>
              </a:spcAft>
              <a:buNone/>
            </a:pPr>
            <a:r>
              <a:rPr lang="en" sz="900"/>
              <a:t>AFTER INSERT ON Drinks</a:t>
            </a:r>
          </a:p>
          <a:p>
            <a:pPr lvl="0">
              <a:lnSpc>
                <a:spcPct val="100000"/>
              </a:lnSpc>
              <a:spcBef>
                <a:spcPts val="0"/>
              </a:spcBef>
              <a:spcAft>
                <a:spcPts val="0"/>
              </a:spcAft>
              <a:buNone/>
            </a:pPr>
            <a:r>
              <a:rPr lang="en" sz="900"/>
              <a:t>FOR EACH ROW </a:t>
            </a:r>
          </a:p>
          <a:p>
            <a:pPr lvl="0">
              <a:lnSpc>
                <a:spcPct val="100000"/>
              </a:lnSpc>
              <a:spcBef>
                <a:spcPts val="0"/>
              </a:spcBef>
              <a:spcAft>
                <a:spcPts val="0"/>
              </a:spcAft>
              <a:buNone/>
            </a:pPr>
            <a:r>
              <a:rPr lang="en" sz="900"/>
              <a:t>EXECUTE PROCEDURE checkDrink();</a:t>
            </a:r>
          </a:p>
          <a:p>
            <a:pPr lvl="0">
              <a:lnSpc>
                <a:spcPct val="100000"/>
              </a:lnSpc>
              <a:spcBef>
                <a:spcPts val="0"/>
              </a:spcBef>
              <a:spcAft>
                <a:spcPts val="0"/>
              </a:spcAft>
              <a:buNone/>
            </a:pPr>
            <a:r>
              <a:t/>
            </a:r>
            <a:endParaRPr sz="9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2" name="Shape 262"/>
        <p:cNvGrpSpPr/>
        <p:nvPr/>
      </p:nvGrpSpPr>
      <p:grpSpPr>
        <a:xfrm>
          <a:off x="0" y="0"/>
          <a:ext cx="0" cy="0"/>
          <a:chOff x="0" y="0"/>
          <a:chExt cx="0" cy="0"/>
        </a:xfrm>
      </p:grpSpPr>
      <p:sp>
        <p:nvSpPr>
          <p:cNvPr id="263" name="Shape 263"/>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Testing </a:t>
            </a:r>
            <a:r>
              <a:rPr i="1" lang="en"/>
              <a:t>checkDrink</a:t>
            </a:r>
          </a:p>
        </p:txBody>
      </p:sp>
      <p:sp>
        <p:nvSpPr>
          <p:cNvPr id="264" name="Shape 264"/>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200"/>
              <a:t>Insert a new item (‘i012’) into the items table as a food:</a:t>
            </a:r>
          </a:p>
          <a:p>
            <a:pPr lvl="0" rtl="0">
              <a:lnSpc>
                <a:spcPct val="100000"/>
              </a:lnSpc>
              <a:spcBef>
                <a:spcPts val="0"/>
              </a:spcBef>
              <a:spcAft>
                <a:spcPts val="0"/>
              </a:spcAft>
              <a:buNone/>
            </a:pPr>
            <a:r>
              <a:t/>
            </a:r>
            <a:endParaRPr sz="1200"/>
          </a:p>
          <a:p>
            <a:pPr indent="457200" lvl="0">
              <a:lnSpc>
                <a:spcPct val="100000"/>
              </a:lnSpc>
              <a:spcBef>
                <a:spcPts val="0"/>
              </a:spcBef>
              <a:spcAft>
                <a:spcPts val="0"/>
              </a:spcAft>
              <a:buNone/>
            </a:pPr>
            <a:r>
              <a:rPr lang="en" sz="1000"/>
              <a:t>insert into items(IID, Type) values ('i012', 'food');</a:t>
            </a:r>
          </a:p>
          <a:p>
            <a:pPr lvl="0">
              <a:lnSpc>
                <a:spcPct val="100000"/>
              </a:lnSpc>
              <a:spcBef>
                <a:spcPts val="0"/>
              </a:spcBef>
              <a:spcAft>
                <a:spcPts val="0"/>
              </a:spcAft>
              <a:buNone/>
            </a:pPr>
            <a:r>
              <a:t/>
            </a:r>
            <a:endParaRPr sz="1000"/>
          </a:p>
          <a:p>
            <a:pPr indent="457200" lvl="0" rtl="0">
              <a:lnSpc>
                <a:spcPct val="100000"/>
              </a:lnSpc>
              <a:spcBef>
                <a:spcPts val="0"/>
              </a:spcBef>
              <a:spcAft>
                <a:spcPts val="0"/>
              </a:spcAft>
              <a:buNone/>
            </a:pPr>
            <a:r>
              <a:rPr lang="en" sz="1000"/>
              <a:t>insert into drinks(IID, description, calories, priceUSD) values ('i012', 'Testing food', 352, 2.29); </a:t>
            </a:r>
          </a:p>
          <a:p>
            <a:pPr indent="0" lvl="0" marL="0" rtl="0">
              <a:lnSpc>
                <a:spcPct val="100000"/>
              </a:lnSpc>
              <a:spcBef>
                <a:spcPts val="0"/>
              </a:spcBef>
              <a:spcAft>
                <a:spcPts val="0"/>
              </a:spcAft>
              <a:buNone/>
            </a:pPr>
            <a:r>
              <a:t/>
            </a:r>
            <a:endParaRPr sz="1000"/>
          </a:p>
          <a:p>
            <a:pPr indent="457200" lvl="0" rtl="0">
              <a:lnSpc>
                <a:spcPct val="100000"/>
              </a:lnSpc>
              <a:spcBef>
                <a:spcPts val="0"/>
              </a:spcBef>
              <a:spcAft>
                <a:spcPts val="0"/>
              </a:spcAft>
              <a:buNone/>
            </a:pPr>
            <a:r>
              <a:t/>
            </a:r>
            <a:endParaRPr sz="1000"/>
          </a:p>
          <a:p>
            <a:pPr indent="457200" lvl="0" rtl="0">
              <a:lnSpc>
                <a:spcPct val="100000"/>
              </a:lnSpc>
              <a:spcBef>
                <a:spcPts val="0"/>
              </a:spcBef>
              <a:spcAft>
                <a:spcPts val="0"/>
              </a:spcAft>
              <a:buNone/>
            </a:pPr>
            <a:r>
              <a:rPr lang="en" sz="1000"/>
              <a:t>Items:				drinks:						food:</a:t>
            </a:r>
          </a:p>
          <a:p>
            <a:pPr lvl="0">
              <a:spcBef>
                <a:spcPts val="0"/>
              </a:spcBef>
              <a:buNone/>
            </a:pPr>
            <a:r>
              <a:t/>
            </a:r>
            <a:endParaRPr sz="1200"/>
          </a:p>
          <a:p>
            <a:pPr lvl="0">
              <a:spcBef>
                <a:spcPts val="0"/>
              </a:spcBef>
              <a:buNone/>
            </a:pPr>
            <a:r>
              <a:t/>
            </a:r>
            <a:endParaRPr sz="1200"/>
          </a:p>
          <a:p>
            <a:pPr lvl="0">
              <a:spcBef>
                <a:spcPts val="0"/>
              </a:spcBef>
              <a:buNone/>
            </a:pPr>
            <a:r>
              <a:t/>
            </a:r>
            <a:endParaRPr sz="1200"/>
          </a:p>
          <a:p>
            <a:pPr lvl="0">
              <a:spcBef>
                <a:spcPts val="0"/>
              </a:spcBef>
              <a:buNone/>
            </a:pPr>
            <a:r>
              <a:rPr lang="en" sz="1200"/>
              <a:t>Item 12 is classified as a food, so it is removed from the drinks table and inserted into the food table.</a:t>
            </a:r>
          </a:p>
        </p:txBody>
      </p:sp>
      <p:pic>
        <p:nvPicPr>
          <p:cNvPr id="265" name="Shape 265"/>
          <p:cNvPicPr preferRelativeResize="0"/>
          <p:nvPr/>
        </p:nvPicPr>
        <p:blipFill rotWithShape="1">
          <a:blip r:embed="rId3">
            <a:alphaModFix/>
          </a:blip>
          <a:srcRect b="10237" l="0" r="88126" t="72090"/>
          <a:stretch/>
        </p:blipFill>
        <p:spPr>
          <a:xfrm>
            <a:off x="529474" y="2918900"/>
            <a:ext cx="1085752" cy="908949"/>
          </a:xfrm>
          <a:prstGeom prst="rect">
            <a:avLst/>
          </a:prstGeom>
          <a:noFill/>
          <a:ln>
            <a:noFill/>
          </a:ln>
        </p:spPr>
      </p:pic>
      <p:pic>
        <p:nvPicPr>
          <p:cNvPr id="266" name="Shape 266"/>
          <p:cNvPicPr preferRelativeResize="0"/>
          <p:nvPr/>
        </p:nvPicPr>
        <p:blipFill rotWithShape="1">
          <a:blip r:embed="rId4">
            <a:alphaModFix/>
          </a:blip>
          <a:srcRect b="12919" l="0" r="71174" t="71933"/>
          <a:stretch/>
        </p:blipFill>
        <p:spPr>
          <a:xfrm>
            <a:off x="2211450" y="2918900"/>
            <a:ext cx="2635826" cy="779098"/>
          </a:xfrm>
          <a:prstGeom prst="rect">
            <a:avLst/>
          </a:prstGeom>
          <a:noFill/>
          <a:ln>
            <a:noFill/>
          </a:ln>
        </p:spPr>
      </p:pic>
      <p:pic>
        <p:nvPicPr>
          <p:cNvPr id="267" name="Shape 267"/>
          <p:cNvPicPr preferRelativeResize="0"/>
          <p:nvPr/>
        </p:nvPicPr>
        <p:blipFill rotWithShape="1">
          <a:blip r:embed="rId5">
            <a:alphaModFix/>
          </a:blip>
          <a:srcRect b="7886" l="0" r="68265" t="71916"/>
          <a:stretch/>
        </p:blipFill>
        <p:spPr>
          <a:xfrm>
            <a:off x="5443499" y="2918900"/>
            <a:ext cx="2901823" cy="1038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5" name="Shape 75"/>
        <p:cNvGrpSpPr/>
        <p:nvPr/>
      </p:nvGrpSpPr>
      <p:grpSpPr>
        <a:xfrm>
          <a:off x="0" y="0"/>
          <a:ext cx="0" cy="0"/>
          <a:chOff x="0" y="0"/>
          <a:chExt cx="0" cy="0"/>
        </a:xfrm>
      </p:grpSpPr>
      <p:sp>
        <p:nvSpPr>
          <p:cNvPr id="76" name="Shape 76"/>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Executive Summary</a:t>
            </a:r>
          </a:p>
        </p:txBody>
      </p:sp>
      <p:sp>
        <p:nvSpPr>
          <p:cNvPr id="77" name="Shape 77"/>
          <p:cNvSpPr txBox="1"/>
          <p:nvPr>
            <p:ph idx="1" type="body"/>
          </p:nvPr>
        </p:nvSpPr>
        <p:spPr>
          <a:xfrm>
            <a:off x="311700" y="1468825"/>
            <a:ext cx="8520600" cy="3099900"/>
          </a:xfrm>
          <a:prstGeom prst="rect">
            <a:avLst/>
          </a:prstGeom>
        </p:spPr>
        <p:txBody>
          <a:bodyPr anchorCtr="0" anchor="t" bIns="91425" lIns="91425" rIns="91425" tIns="91425">
            <a:noAutofit/>
          </a:bodyPr>
          <a:lstStyle/>
          <a:p>
            <a:pPr lvl="0">
              <a:spcBef>
                <a:spcPts val="0"/>
              </a:spcBef>
              <a:buNone/>
            </a:pPr>
            <a:r>
              <a:rPr lang="en" sz="1400"/>
              <a:t>The Dunkin Donuts database has been created to keep track of all aspects of the operation of this successful company. </a:t>
            </a:r>
          </a:p>
          <a:p>
            <a:pPr lvl="0">
              <a:spcBef>
                <a:spcPts val="0"/>
              </a:spcBef>
              <a:buNone/>
            </a:pPr>
            <a:r>
              <a:rPr lang="en" sz="1400"/>
              <a:t>The following paper provides an information regarding the database as well as indications of its uses. The ER diagram, create statements for tables, and their sample data are first presented. Following this, uses include creating queries, views, stored procedures, reports, and triggers are designed and tested. The function of the database is to provide accurate and </a:t>
            </a:r>
            <a:r>
              <a:rPr lang="en" sz="1400"/>
              <a:t>relevant</a:t>
            </a:r>
            <a:r>
              <a:rPr lang="en" sz="1400"/>
              <a:t> information on all bases of the company - from customers, to food, to store locations, to managers and staff.</a:t>
            </a:r>
          </a:p>
          <a:p>
            <a:pPr lvl="0" algn="ctr">
              <a:spcBef>
                <a:spcPts val="0"/>
              </a:spcBef>
              <a:buNone/>
            </a:pPr>
            <a:r>
              <a:rPr i="1" lang="en" sz="1400"/>
              <a:t>America runs on Dunkin and Dunkin runs on its database. </a:t>
            </a:r>
          </a:p>
          <a:p>
            <a:pPr lvl="0">
              <a:spcBef>
                <a:spcPts val="0"/>
              </a:spcBef>
              <a:buNone/>
            </a:pPr>
            <a:r>
              <a:t/>
            </a:r>
            <a:endParaRPr sz="1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1" name="Shape 271"/>
        <p:cNvGrpSpPr/>
        <p:nvPr/>
      </p:nvGrpSpPr>
      <p:grpSpPr>
        <a:xfrm>
          <a:off x="0" y="0"/>
          <a:ext cx="0" cy="0"/>
          <a:chOff x="0" y="0"/>
          <a:chExt cx="0" cy="0"/>
        </a:xfrm>
      </p:grpSpPr>
      <p:sp>
        <p:nvSpPr>
          <p:cNvPr id="272" name="Shape 272"/>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Trigger: </a:t>
            </a:r>
            <a:r>
              <a:rPr i="1" lang="en"/>
              <a:t>priceCeiling </a:t>
            </a:r>
          </a:p>
        </p:txBody>
      </p:sp>
      <p:sp>
        <p:nvSpPr>
          <p:cNvPr id="273" name="Shape 273"/>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000"/>
              <a:t>Dunkin has enacted a new policy in which food items sold must remain under $5 to attract customers. If a food item is added that costs $5 or more, it is immediately deleted from the food and items tables.</a:t>
            </a:r>
          </a:p>
          <a:p>
            <a:pPr lvl="0">
              <a:lnSpc>
                <a:spcPct val="100000"/>
              </a:lnSpc>
              <a:spcBef>
                <a:spcPts val="0"/>
              </a:spcBef>
              <a:spcAft>
                <a:spcPts val="0"/>
              </a:spcAft>
              <a:buNone/>
            </a:pPr>
            <a:r>
              <a:t/>
            </a:r>
            <a:endParaRPr sz="1000"/>
          </a:p>
          <a:p>
            <a:pPr lvl="0">
              <a:lnSpc>
                <a:spcPct val="100000"/>
              </a:lnSpc>
              <a:spcBef>
                <a:spcPts val="0"/>
              </a:spcBef>
              <a:spcAft>
                <a:spcPts val="0"/>
              </a:spcAft>
              <a:buNone/>
            </a:pPr>
            <a:r>
              <a:rPr lang="en" sz="1000"/>
              <a:t>CREATE OR REPLACE FUNCTION foodCeiling()</a:t>
            </a:r>
          </a:p>
          <a:p>
            <a:pPr lvl="0">
              <a:lnSpc>
                <a:spcPct val="100000"/>
              </a:lnSpc>
              <a:spcBef>
                <a:spcPts val="0"/>
              </a:spcBef>
              <a:spcAft>
                <a:spcPts val="0"/>
              </a:spcAft>
              <a:buNone/>
            </a:pPr>
            <a:r>
              <a:rPr lang="en" sz="1000"/>
              <a:t>RETURNS TRIGGER AS</a:t>
            </a:r>
          </a:p>
          <a:p>
            <a:pPr lvl="0">
              <a:lnSpc>
                <a:spcPct val="100000"/>
              </a:lnSpc>
              <a:spcBef>
                <a:spcPts val="0"/>
              </a:spcBef>
              <a:spcAft>
                <a:spcPts val="0"/>
              </a:spcAft>
              <a:buNone/>
            </a:pPr>
            <a:r>
              <a:rPr lang="en" sz="1000"/>
              <a:t>$$</a:t>
            </a:r>
          </a:p>
          <a:p>
            <a:pPr lvl="0">
              <a:lnSpc>
                <a:spcPct val="100000"/>
              </a:lnSpc>
              <a:spcBef>
                <a:spcPts val="0"/>
              </a:spcBef>
              <a:spcAft>
                <a:spcPts val="0"/>
              </a:spcAft>
              <a:buNone/>
            </a:pPr>
            <a:r>
              <a:rPr lang="en" sz="1000"/>
              <a:t>BEGIN </a:t>
            </a:r>
          </a:p>
          <a:p>
            <a:pPr lvl="0">
              <a:lnSpc>
                <a:spcPct val="100000"/>
              </a:lnSpc>
              <a:spcBef>
                <a:spcPts val="0"/>
              </a:spcBef>
              <a:spcAft>
                <a:spcPts val="0"/>
              </a:spcAft>
              <a:buNone/>
            </a:pPr>
            <a:r>
              <a:rPr lang="en" sz="1000"/>
              <a:t>   IF NEW.priceUSD &gt;=5 THEN</a:t>
            </a:r>
          </a:p>
          <a:p>
            <a:pPr lvl="0">
              <a:lnSpc>
                <a:spcPct val="100000"/>
              </a:lnSpc>
              <a:spcBef>
                <a:spcPts val="0"/>
              </a:spcBef>
              <a:spcAft>
                <a:spcPts val="0"/>
              </a:spcAft>
              <a:buNone/>
            </a:pPr>
            <a:r>
              <a:rPr lang="en" sz="1000"/>
              <a:t>  delete from food where priceUSD = NEW.priceUSD;</a:t>
            </a:r>
          </a:p>
          <a:p>
            <a:pPr lvl="0">
              <a:lnSpc>
                <a:spcPct val="100000"/>
              </a:lnSpc>
              <a:spcBef>
                <a:spcPts val="0"/>
              </a:spcBef>
              <a:spcAft>
                <a:spcPts val="0"/>
              </a:spcAft>
              <a:buNone/>
            </a:pPr>
            <a:r>
              <a:rPr lang="en" sz="1000"/>
              <a:t>  delete from items where iid = NEW.iid;</a:t>
            </a:r>
          </a:p>
          <a:p>
            <a:pPr lvl="0">
              <a:lnSpc>
                <a:spcPct val="100000"/>
              </a:lnSpc>
              <a:spcBef>
                <a:spcPts val="0"/>
              </a:spcBef>
              <a:spcAft>
                <a:spcPts val="0"/>
              </a:spcAft>
              <a:buNone/>
            </a:pPr>
            <a:r>
              <a:rPr lang="en" sz="1000"/>
              <a:t>   END IF;</a:t>
            </a:r>
          </a:p>
          <a:p>
            <a:pPr lvl="0">
              <a:lnSpc>
                <a:spcPct val="100000"/>
              </a:lnSpc>
              <a:spcBef>
                <a:spcPts val="0"/>
              </a:spcBef>
              <a:spcAft>
                <a:spcPts val="0"/>
              </a:spcAft>
              <a:buNone/>
            </a:pPr>
            <a:r>
              <a:rPr lang="en" sz="1000"/>
              <a:t>   RETURN NEW;</a:t>
            </a:r>
          </a:p>
          <a:p>
            <a:pPr lvl="0">
              <a:lnSpc>
                <a:spcPct val="100000"/>
              </a:lnSpc>
              <a:spcBef>
                <a:spcPts val="0"/>
              </a:spcBef>
              <a:spcAft>
                <a:spcPts val="0"/>
              </a:spcAft>
              <a:buNone/>
            </a:pPr>
            <a:r>
              <a:rPr lang="en" sz="1000"/>
              <a:t>END;</a:t>
            </a:r>
          </a:p>
          <a:p>
            <a:pPr lvl="0">
              <a:lnSpc>
                <a:spcPct val="100000"/>
              </a:lnSpc>
              <a:spcBef>
                <a:spcPts val="0"/>
              </a:spcBef>
              <a:spcAft>
                <a:spcPts val="0"/>
              </a:spcAft>
              <a:buNone/>
            </a:pPr>
            <a:r>
              <a:rPr lang="en" sz="1000"/>
              <a:t>$$</a:t>
            </a:r>
          </a:p>
          <a:p>
            <a:pPr lvl="0">
              <a:lnSpc>
                <a:spcPct val="100000"/>
              </a:lnSpc>
              <a:spcBef>
                <a:spcPts val="0"/>
              </a:spcBef>
              <a:spcAft>
                <a:spcPts val="0"/>
              </a:spcAft>
              <a:buNone/>
            </a:pPr>
            <a:r>
              <a:rPr lang="en" sz="1000"/>
              <a:t>language plpgsql;</a:t>
            </a:r>
          </a:p>
          <a:p>
            <a:pPr lvl="0">
              <a:lnSpc>
                <a:spcPct val="100000"/>
              </a:lnSpc>
              <a:spcBef>
                <a:spcPts val="0"/>
              </a:spcBef>
              <a:spcAft>
                <a:spcPts val="0"/>
              </a:spcAft>
              <a:buNone/>
            </a:pPr>
            <a:r>
              <a:t/>
            </a:r>
            <a:endParaRPr sz="1000"/>
          </a:p>
          <a:p>
            <a:pPr lvl="0">
              <a:lnSpc>
                <a:spcPct val="100000"/>
              </a:lnSpc>
              <a:spcBef>
                <a:spcPts val="0"/>
              </a:spcBef>
              <a:spcAft>
                <a:spcPts val="0"/>
              </a:spcAft>
              <a:buNone/>
            </a:pPr>
            <a:r>
              <a:rPr lang="en" sz="1000"/>
              <a:t>CREATE TRIGGER foodCeiling</a:t>
            </a:r>
          </a:p>
          <a:p>
            <a:pPr lvl="0">
              <a:lnSpc>
                <a:spcPct val="100000"/>
              </a:lnSpc>
              <a:spcBef>
                <a:spcPts val="0"/>
              </a:spcBef>
              <a:spcAft>
                <a:spcPts val="0"/>
              </a:spcAft>
              <a:buNone/>
            </a:pPr>
            <a:r>
              <a:rPr lang="en" sz="1000"/>
              <a:t>AFTER INSERT ON Food</a:t>
            </a:r>
          </a:p>
          <a:p>
            <a:pPr lvl="0">
              <a:lnSpc>
                <a:spcPct val="100000"/>
              </a:lnSpc>
              <a:spcBef>
                <a:spcPts val="0"/>
              </a:spcBef>
              <a:spcAft>
                <a:spcPts val="0"/>
              </a:spcAft>
              <a:buNone/>
            </a:pPr>
            <a:r>
              <a:rPr lang="en" sz="1000"/>
              <a:t>FOR EACH ROW </a:t>
            </a:r>
          </a:p>
          <a:p>
            <a:pPr lvl="0">
              <a:lnSpc>
                <a:spcPct val="100000"/>
              </a:lnSpc>
              <a:spcBef>
                <a:spcPts val="0"/>
              </a:spcBef>
              <a:spcAft>
                <a:spcPts val="0"/>
              </a:spcAft>
              <a:buNone/>
            </a:pPr>
            <a:r>
              <a:rPr lang="en" sz="1000"/>
              <a:t>EXECUTE PROCEDURE foodCeiling();</a:t>
            </a:r>
          </a:p>
          <a:p>
            <a:pPr lvl="0">
              <a:lnSpc>
                <a:spcPct val="100000"/>
              </a:lnSpc>
              <a:spcBef>
                <a:spcPts val="0"/>
              </a:spcBef>
              <a:spcAft>
                <a:spcPts val="0"/>
              </a:spcAft>
              <a:buNone/>
            </a:pPr>
            <a:r>
              <a:t/>
            </a:r>
            <a:endParaRPr sz="1000"/>
          </a:p>
          <a:p>
            <a:pPr lvl="0">
              <a:lnSpc>
                <a:spcPct val="100000"/>
              </a:lnSpc>
              <a:spcBef>
                <a:spcPts val="0"/>
              </a:spcBef>
              <a:spcAft>
                <a:spcPts val="0"/>
              </a:spcAft>
              <a:buNone/>
            </a:pPr>
            <a:r>
              <a:t/>
            </a:r>
            <a:endParaRPr sz="10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7" name="Shape 277"/>
        <p:cNvGrpSpPr/>
        <p:nvPr/>
      </p:nvGrpSpPr>
      <p:grpSpPr>
        <a:xfrm>
          <a:off x="0" y="0"/>
          <a:ext cx="0" cy="0"/>
          <a:chOff x="0" y="0"/>
          <a:chExt cx="0" cy="0"/>
        </a:xfrm>
      </p:grpSpPr>
      <p:sp>
        <p:nvSpPr>
          <p:cNvPr id="278" name="Shape 278"/>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Testing </a:t>
            </a:r>
            <a:r>
              <a:rPr i="1" lang="en"/>
              <a:t>priceCeiling</a:t>
            </a:r>
          </a:p>
        </p:txBody>
      </p:sp>
      <p:sp>
        <p:nvSpPr>
          <p:cNvPr id="279" name="Shape 279"/>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spcBef>
                <a:spcPts val="0"/>
              </a:spcBef>
              <a:buNone/>
            </a:pPr>
            <a:r>
              <a:rPr lang="en" sz="1400"/>
              <a:t>Try to insert an item that is too expensive to check that it gets removed</a:t>
            </a:r>
            <a:r>
              <a:rPr lang="en" sz="1200"/>
              <a:t>:</a:t>
            </a:r>
          </a:p>
          <a:p>
            <a:pPr indent="0" lvl="0" marL="457200">
              <a:spcBef>
                <a:spcPts val="0"/>
              </a:spcBef>
              <a:buNone/>
            </a:pPr>
            <a:r>
              <a:rPr lang="en" sz="1200"/>
              <a:t>insert into items(IID, Type) values ('i014', 'food');</a:t>
            </a:r>
          </a:p>
          <a:p>
            <a:pPr indent="0" lvl="0" marL="457200">
              <a:spcBef>
                <a:spcPts val="0"/>
              </a:spcBef>
              <a:buNone/>
            </a:pPr>
            <a:r>
              <a:rPr lang="en" sz="1200"/>
              <a:t>insert into food(IID, description, calories, priceUSD) values ('i014', 'Too Expensive', 310, 6); </a:t>
            </a:r>
          </a:p>
          <a:p>
            <a:pPr lvl="0">
              <a:spcBef>
                <a:spcPts val="0"/>
              </a:spcBef>
              <a:buNone/>
            </a:pPr>
            <a:r>
              <a:rPr lang="en" sz="1200"/>
              <a:t>select * from food; 					Select * from items;</a:t>
            </a:r>
          </a:p>
          <a:p>
            <a:pPr lvl="0">
              <a:spcBef>
                <a:spcPts val="0"/>
              </a:spcBef>
              <a:buNone/>
            </a:pPr>
            <a:r>
              <a:t/>
            </a:r>
            <a:endParaRPr sz="1200"/>
          </a:p>
          <a:p>
            <a:pPr lvl="0">
              <a:spcBef>
                <a:spcPts val="0"/>
              </a:spcBef>
              <a:buNone/>
            </a:pPr>
            <a:r>
              <a:t/>
            </a:r>
            <a:endParaRPr/>
          </a:p>
        </p:txBody>
      </p:sp>
      <p:pic>
        <p:nvPicPr>
          <p:cNvPr id="280" name="Shape 280"/>
          <p:cNvPicPr preferRelativeResize="0"/>
          <p:nvPr/>
        </p:nvPicPr>
        <p:blipFill rotWithShape="1">
          <a:blip r:embed="rId3">
            <a:alphaModFix/>
          </a:blip>
          <a:srcRect b="9516" l="0" r="87862" t="74447"/>
          <a:stretch/>
        </p:blipFill>
        <p:spPr>
          <a:xfrm>
            <a:off x="4595775" y="3381075"/>
            <a:ext cx="1109901" cy="824851"/>
          </a:xfrm>
          <a:prstGeom prst="rect">
            <a:avLst/>
          </a:prstGeom>
          <a:noFill/>
          <a:ln>
            <a:noFill/>
          </a:ln>
        </p:spPr>
      </p:pic>
      <p:pic>
        <p:nvPicPr>
          <p:cNvPr id="281" name="Shape 281"/>
          <p:cNvPicPr preferRelativeResize="0"/>
          <p:nvPr/>
        </p:nvPicPr>
        <p:blipFill rotWithShape="1">
          <a:blip r:embed="rId4">
            <a:alphaModFix/>
          </a:blip>
          <a:srcRect b="10654" l="0" r="68262" t="72135"/>
          <a:stretch/>
        </p:blipFill>
        <p:spPr>
          <a:xfrm>
            <a:off x="360237" y="3320725"/>
            <a:ext cx="2902125" cy="8852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5" name="Shape 285"/>
        <p:cNvGrpSpPr/>
        <p:nvPr/>
      </p:nvGrpSpPr>
      <p:grpSpPr>
        <a:xfrm>
          <a:off x="0" y="0"/>
          <a:ext cx="0" cy="0"/>
          <a:chOff x="0" y="0"/>
          <a:chExt cx="0" cy="0"/>
        </a:xfrm>
      </p:grpSpPr>
      <p:sp>
        <p:nvSpPr>
          <p:cNvPr id="286" name="Shape 286"/>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Reports on Sales in 2017</a:t>
            </a:r>
          </a:p>
        </p:txBody>
      </p:sp>
      <p:sp>
        <p:nvSpPr>
          <p:cNvPr id="287" name="Shape 287"/>
          <p:cNvSpPr txBox="1"/>
          <p:nvPr>
            <p:ph idx="1" type="body"/>
          </p:nvPr>
        </p:nvSpPr>
        <p:spPr>
          <a:xfrm>
            <a:off x="311700" y="1468825"/>
            <a:ext cx="8520600" cy="3099900"/>
          </a:xfrm>
          <a:prstGeom prst="rect">
            <a:avLst/>
          </a:prstGeom>
        </p:spPr>
        <p:txBody>
          <a:bodyPr anchorCtr="0" anchor="t" bIns="91425" lIns="91425" rIns="91425" tIns="91425">
            <a:noAutofit/>
          </a:bodyPr>
          <a:lstStyle/>
          <a:p>
            <a:pPr lvl="0">
              <a:lnSpc>
                <a:spcPct val="100000"/>
              </a:lnSpc>
              <a:spcBef>
                <a:spcPts val="0"/>
              </a:spcBef>
              <a:spcAft>
                <a:spcPts val="0"/>
              </a:spcAft>
              <a:buNone/>
            </a:pPr>
            <a:r>
              <a:rPr lang="en" sz="1400"/>
              <a:t>Total money collected in 2017:</a:t>
            </a:r>
          </a:p>
          <a:p>
            <a:pPr indent="457200" lvl="0" rtl="0">
              <a:lnSpc>
                <a:spcPct val="100000"/>
              </a:lnSpc>
              <a:spcBef>
                <a:spcPts val="0"/>
              </a:spcBef>
              <a:spcAft>
                <a:spcPts val="0"/>
              </a:spcAft>
              <a:buNone/>
            </a:pPr>
            <a:r>
              <a:rPr lang="en" sz="1200"/>
              <a:t>select sum(totalUSD) </a:t>
            </a:r>
          </a:p>
          <a:p>
            <a:pPr indent="457200" lvl="0" rtl="0">
              <a:lnSpc>
                <a:spcPct val="100000"/>
              </a:lnSpc>
              <a:spcBef>
                <a:spcPts val="0"/>
              </a:spcBef>
              <a:spcAft>
                <a:spcPts val="0"/>
              </a:spcAft>
              <a:buNone/>
            </a:pPr>
            <a:r>
              <a:rPr lang="en" sz="1200"/>
              <a:t>from orders </a:t>
            </a:r>
          </a:p>
          <a:p>
            <a:pPr indent="457200" lvl="0">
              <a:lnSpc>
                <a:spcPct val="100000"/>
              </a:lnSpc>
              <a:spcBef>
                <a:spcPts val="0"/>
              </a:spcBef>
              <a:spcAft>
                <a:spcPts val="0"/>
              </a:spcAft>
              <a:buNone/>
            </a:pPr>
            <a:r>
              <a:rPr lang="en" sz="1200"/>
              <a:t>where dateordered &gt;= '2017-01-01';</a:t>
            </a:r>
          </a:p>
          <a:p>
            <a:pPr lvl="0" rtl="0">
              <a:lnSpc>
                <a:spcPct val="100000"/>
              </a:lnSpc>
              <a:spcBef>
                <a:spcPts val="0"/>
              </a:spcBef>
              <a:spcAft>
                <a:spcPts val="0"/>
              </a:spcAft>
              <a:buNone/>
            </a:pPr>
            <a:r>
              <a:t/>
            </a:r>
            <a:endParaRPr sz="1200"/>
          </a:p>
          <a:p>
            <a:pPr lvl="0">
              <a:lnSpc>
                <a:spcPct val="100000"/>
              </a:lnSpc>
              <a:spcBef>
                <a:spcPts val="0"/>
              </a:spcBef>
              <a:spcAft>
                <a:spcPts val="0"/>
              </a:spcAft>
              <a:buNone/>
            </a:pPr>
            <a:r>
              <a:rPr lang="en" sz="1400"/>
              <a:t>Total number of orders in 2017:</a:t>
            </a:r>
          </a:p>
          <a:p>
            <a:pPr indent="457200" lvl="0" rtl="0">
              <a:lnSpc>
                <a:spcPct val="100000"/>
              </a:lnSpc>
              <a:spcBef>
                <a:spcPts val="0"/>
              </a:spcBef>
              <a:spcAft>
                <a:spcPts val="0"/>
              </a:spcAft>
              <a:buNone/>
            </a:pPr>
            <a:r>
              <a:rPr lang="en" sz="1200"/>
              <a:t>select count(oid) from orders where dateordered &gt;= '2017-01-01';</a:t>
            </a:r>
          </a:p>
          <a:p>
            <a:pPr lvl="0" rtl="0">
              <a:lnSpc>
                <a:spcPct val="100000"/>
              </a:lnSpc>
              <a:spcBef>
                <a:spcPts val="0"/>
              </a:spcBef>
              <a:spcAft>
                <a:spcPts val="0"/>
              </a:spcAft>
              <a:buNone/>
            </a:pPr>
            <a:r>
              <a:t/>
            </a:r>
            <a:endParaRPr sz="1400"/>
          </a:p>
          <a:p>
            <a:pPr lvl="0" rtl="0">
              <a:lnSpc>
                <a:spcPct val="100000"/>
              </a:lnSpc>
              <a:spcBef>
                <a:spcPts val="0"/>
              </a:spcBef>
              <a:spcAft>
                <a:spcPts val="0"/>
              </a:spcAft>
              <a:buNone/>
            </a:pPr>
            <a:r>
              <a:rPr lang="en" sz="1400"/>
              <a:t>Average calories from every item:</a:t>
            </a:r>
          </a:p>
          <a:p>
            <a:pPr indent="457200" lvl="0" rtl="0">
              <a:lnSpc>
                <a:spcPct val="100000"/>
              </a:lnSpc>
              <a:spcBef>
                <a:spcPts val="0"/>
              </a:spcBef>
              <a:spcAft>
                <a:spcPts val="0"/>
              </a:spcAft>
              <a:buNone/>
            </a:pPr>
            <a:r>
              <a:rPr lang="en" sz="1200"/>
              <a:t>Select round((avg(d.calories) + avg(f.calories))/2) from drinks d, food f;</a:t>
            </a:r>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rPr lang="en" sz="1400"/>
              <a:t>Average price from every item:</a:t>
            </a:r>
          </a:p>
          <a:p>
            <a:pPr indent="0" lvl="0" marL="457200" rtl="0">
              <a:lnSpc>
                <a:spcPct val="100000"/>
              </a:lnSpc>
              <a:spcBef>
                <a:spcPts val="0"/>
              </a:spcBef>
              <a:spcAft>
                <a:spcPts val="0"/>
              </a:spcAft>
              <a:buNone/>
            </a:pPr>
            <a:r>
              <a:rPr lang="en" sz="1200"/>
              <a:t>Select round((round(avg(d.priceUSD), 2) + round(avg(f.priceUSD), 2))/2, 2) </a:t>
            </a:r>
          </a:p>
          <a:p>
            <a:pPr indent="0" lvl="0" marL="457200">
              <a:lnSpc>
                <a:spcPct val="100000"/>
              </a:lnSpc>
              <a:spcBef>
                <a:spcPts val="0"/>
              </a:spcBef>
              <a:spcAft>
                <a:spcPts val="0"/>
              </a:spcAft>
              <a:buNone/>
            </a:pPr>
            <a:r>
              <a:rPr lang="en" sz="1200"/>
              <a:t>from drinks d, food f;</a:t>
            </a:r>
          </a:p>
        </p:txBody>
      </p:sp>
      <p:pic>
        <p:nvPicPr>
          <p:cNvPr id="288" name="Shape 288"/>
          <p:cNvPicPr preferRelativeResize="0"/>
          <p:nvPr/>
        </p:nvPicPr>
        <p:blipFill rotWithShape="1">
          <a:blip r:embed="rId3">
            <a:alphaModFix/>
          </a:blip>
          <a:srcRect b="11858" l="3739" r="93662" t="82023"/>
          <a:stretch/>
        </p:blipFill>
        <p:spPr>
          <a:xfrm>
            <a:off x="6912599" y="2568750"/>
            <a:ext cx="290203" cy="314648"/>
          </a:xfrm>
          <a:prstGeom prst="rect">
            <a:avLst/>
          </a:prstGeom>
          <a:noFill/>
          <a:ln>
            <a:noFill/>
          </a:ln>
        </p:spPr>
      </p:pic>
      <p:pic>
        <p:nvPicPr>
          <p:cNvPr id="289" name="Shape 289"/>
          <p:cNvPicPr preferRelativeResize="0"/>
          <p:nvPr/>
        </p:nvPicPr>
        <p:blipFill rotWithShape="1">
          <a:blip r:embed="rId4">
            <a:alphaModFix/>
          </a:blip>
          <a:srcRect b="11858" l="3598" r="92679" t="82023"/>
          <a:stretch/>
        </p:blipFill>
        <p:spPr>
          <a:xfrm>
            <a:off x="4343926" y="1970325"/>
            <a:ext cx="340322" cy="314648"/>
          </a:xfrm>
          <a:prstGeom prst="rect">
            <a:avLst/>
          </a:prstGeom>
          <a:noFill/>
          <a:ln>
            <a:noFill/>
          </a:ln>
        </p:spPr>
      </p:pic>
      <p:pic>
        <p:nvPicPr>
          <p:cNvPr id="290" name="Shape 290"/>
          <p:cNvPicPr preferRelativeResize="0"/>
          <p:nvPr/>
        </p:nvPicPr>
        <p:blipFill rotWithShape="1">
          <a:blip r:embed="rId5">
            <a:alphaModFix/>
          </a:blip>
          <a:srcRect b="15604" l="3598" r="92679" t="78278"/>
          <a:stretch/>
        </p:blipFill>
        <p:spPr>
          <a:xfrm>
            <a:off x="7702276" y="3233649"/>
            <a:ext cx="340322" cy="314648"/>
          </a:xfrm>
          <a:prstGeom prst="rect">
            <a:avLst/>
          </a:prstGeom>
          <a:noFill/>
          <a:ln>
            <a:noFill/>
          </a:ln>
        </p:spPr>
      </p:pic>
      <p:pic>
        <p:nvPicPr>
          <p:cNvPr id="291" name="Shape 291"/>
          <p:cNvPicPr preferRelativeResize="0"/>
          <p:nvPr/>
        </p:nvPicPr>
        <p:blipFill rotWithShape="1">
          <a:blip r:embed="rId6">
            <a:alphaModFix/>
          </a:blip>
          <a:srcRect b="15526" l="3606" r="92671" t="77815"/>
          <a:stretch/>
        </p:blipFill>
        <p:spPr>
          <a:xfrm>
            <a:off x="7809948" y="3917825"/>
            <a:ext cx="340322" cy="34245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5" name="Shape 295"/>
        <p:cNvGrpSpPr/>
        <p:nvPr/>
      </p:nvGrpSpPr>
      <p:grpSpPr>
        <a:xfrm>
          <a:off x="0" y="0"/>
          <a:ext cx="0" cy="0"/>
          <a:chOff x="0" y="0"/>
          <a:chExt cx="0" cy="0"/>
        </a:xfrm>
      </p:grpSpPr>
      <p:sp>
        <p:nvSpPr>
          <p:cNvPr id="296" name="Shape 296"/>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User Roles</a:t>
            </a:r>
          </a:p>
        </p:txBody>
      </p:sp>
      <p:sp>
        <p:nvSpPr>
          <p:cNvPr id="297" name="Shape 297"/>
          <p:cNvSpPr txBox="1"/>
          <p:nvPr>
            <p:ph idx="1" type="body"/>
          </p:nvPr>
        </p:nvSpPr>
        <p:spPr>
          <a:xfrm>
            <a:off x="4798375" y="1179900"/>
            <a:ext cx="4265100" cy="23262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200"/>
              <a:t>CEO: Has ability to make any select, insert, update, or view the the majority of tables. However cannot delete customers nor banned customers.</a:t>
            </a:r>
          </a:p>
          <a:p>
            <a:pPr lvl="0" rtl="0">
              <a:lnSpc>
                <a:spcPct val="100000"/>
              </a:lnSpc>
              <a:spcBef>
                <a:spcPts val="0"/>
              </a:spcBef>
              <a:spcAft>
                <a:spcPts val="0"/>
              </a:spcAft>
              <a:buNone/>
            </a:pPr>
            <a:r>
              <a:rPr lang="en" sz="700"/>
              <a:t>grant SELECT, INSERT, UPDATE, DELETE on managers to CEO;</a:t>
            </a:r>
          </a:p>
          <a:p>
            <a:pPr lvl="0" rtl="0">
              <a:lnSpc>
                <a:spcPct val="100000"/>
              </a:lnSpc>
              <a:spcBef>
                <a:spcPts val="0"/>
              </a:spcBef>
              <a:spcAft>
                <a:spcPts val="0"/>
              </a:spcAft>
              <a:buNone/>
            </a:pPr>
            <a:r>
              <a:rPr lang="en" sz="700"/>
              <a:t>grant SELECT, INSERT, UPDATE, DELETE on crew to CEO;</a:t>
            </a:r>
          </a:p>
          <a:p>
            <a:pPr lvl="0" rtl="0">
              <a:lnSpc>
                <a:spcPct val="100000"/>
              </a:lnSpc>
              <a:spcBef>
                <a:spcPts val="0"/>
              </a:spcBef>
              <a:spcAft>
                <a:spcPts val="0"/>
              </a:spcAft>
              <a:buNone/>
            </a:pPr>
            <a:r>
              <a:rPr lang="en" sz="700"/>
              <a:t>grant SELECT, INSERT, UPDATE, DELETE on staff to CEO;</a:t>
            </a:r>
          </a:p>
          <a:p>
            <a:pPr lvl="0" rtl="0">
              <a:lnSpc>
                <a:spcPct val="100000"/>
              </a:lnSpc>
              <a:spcBef>
                <a:spcPts val="0"/>
              </a:spcBef>
              <a:spcAft>
                <a:spcPts val="0"/>
              </a:spcAft>
              <a:buNone/>
            </a:pPr>
            <a:r>
              <a:rPr lang="en" sz="700"/>
              <a:t>grant SELECT, INSERT, UPDATE, DELETE on people to CEO;</a:t>
            </a:r>
          </a:p>
          <a:p>
            <a:pPr lvl="0" rtl="0">
              <a:lnSpc>
                <a:spcPct val="100000"/>
              </a:lnSpc>
              <a:spcBef>
                <a:spcPts val="0"/>
              </a:spcBef>
              <a:spcAft>
                <a:spcPts val="0"/>
              </a:spcAft>
              <a:buNone/>
            </a:pPr>
            <a:r>
              <a:rPr lang="en" sz="700"/>
              <a:t>grant SELECT, INSERT, UPDATE on bannedCustomers to CEO;</a:t>
            </a:r>
          </a:p>
          <a:p>
            <a:pPr lvl="0" rtl="0">
              <a:lnSpc>
                <a:spcPct val="100000"/>
              </a:lnSpc>
              <a:spcBef>
                <a:spcPts val="0"/>
              </a:spcBef>
              <a:spcAft>
                <a:spcPts val="0"/>
              </a:spcAft>
              <a:buNone/>
            </a:pPr>
            <a:r>
              <a:rPr lang="en" sz="700"/>
              <a:t>grant SELECT, INSERT, UPDATE on customers to CEO;</a:t>
            </a:r>
          </a:p>
          <a:p>
            <a:pPr lvl="0" rtl="0">
              <a:lnSpc>
                <a:spcPct val="100000"/>
              </a:lnSpc>
              <a:spcBef>
                <a:spcPts val="0"/>
              </a:spcBef>
              <a:spcAft>
                <a:spcPts val="0"/>
              </a:spcAft>
              <a:buNone/>
            </a:pPr>
            <a:r>
              <a:rPr lang="en" sz="700"/>
              <a:t>grant SELECT, INSERT, UPDATE, DELETE on orders to CEO;</a:t>
            </a:r>
          </a:p>
          <a:p>
            <a:pPr lvl="0" rtl="0">
              <a:lnSpc>
                <a:spcPct val="100000"/>
              </a:lnSpc>
              <a:spcBef>
                <a:spcPts val="0"/>
              </a:spcBef>
              <a:spcAft>
                <a:spcPts val="0"/>
              </a:spcAft>
              <a:buNone/>
            </a:pPr>
            <a:r>
              <a:rPr lang="en" sz="700"/>
              <a:t>grant SELECT, INSERT, UPDATE, DELETE on items to CEO;</a:t>
            </a:r>
          </a:p>
          <a:p>
            <a:pPr lvl="0" rtl="0">
              <a:lnSpc>
                <a:spcPct val="100000"/>
              </a:lnSpc>
              <a:spcBef>
                <a:spcPts val="0"/>
              </a:spcBef>
              <a:spcAft>
                <a:spcPts val="0"/>
              </a:spcAft>
              <a:buNone/>
            </a:pPr>
            <a:r>
              <a:rPr lang="en" sz="700"/>
              <a:t>grant SELECT, INSERT, UPDATE, DELETE on food to CEO;</a:t>
            </a:r>
          </a:p>
          <a:p>
            <a:pPr lvl="0" rtl="0">
              <a:lnSpc>
                <a:spcPct val="100000"/>
              </a:lnSpc>
              <a:spcBef>
                <a:spcPts val="0"/>
              </a:spcBef>
              <a:spcAft>
                <a:spcPts val="0"/>
              </a:spcAft>
              <a:buNone/>
            </a:pPr>
            <a:r>
              <a:rPr lang="en" sz="700"/>
              <a:t>grant SELECT, INSERT, UPDATE, DELETE on drinks to CEO;</a:t>
            </a:r>
          </a:p>
          <a:p>
            <a:pPr lvl="0" rtl="0">
              <a:lnSpc>
                <a:spcPct val="100000"/>
              </a:lnSpc>
              <a:spcBef>
                <a:spcPts val="0"/>
              </a:spcBef>
              <a:spcAft>
                <a:spcPts val="0"/>
              </a:spcAft>
              <a:buNone/>
            </a:pPr>
            <a:r>
              <a:rPr lang="en" sz="700"/>
              <a:t>grant SELECT, INSERT, UPDATE, DELETE on storeOfferings to CEO;</a:t>
            </a:r>
          </a:p>
          <a:p>
            <a:pPr lvl="0" rtl="0">
              <a:lnSpc>
                <a:spcPct val="100000"/>
              </a:lnSpc>
              <a:spcBef>
                <a:spcPts val="0"/>
              </a:spcBef>
              <a:spcAft>
                <a:spcPts val="0"/>
              </a:spcAft>
              <a:buNone/>
            </a:pPr>
            <a:r>
              <a:rPr lang="en" sz="700"/>
              <a:t>grant SELECT, INSERT, UPDATE, DELETE on stores to CEO;</a:t>
            </a:r>
          </a:p>
          <a:p>
            <a:pPr lvl="0" rtl="0">
              <a:lnSpc>
                <a:spcPct val="100000"/>
              </a:lnSpc>
              <a:spcBef>
                <a:spcPts val="0"/>
              </a:spcBef>
              <a:spcAft>
                <a:spcPts val="0"/>
              </a:spcAft>
              <a:buNone/>
            </a:pPr>
            <a:r>
              <a:rPr lang="en" sz="700"/>
              <a:t>grant SELECT, INSERT, UPDATE, DELETE on zipcode to CEO;</a:t>
            </a:r>
          </a:p>
          <a:p>
            <a:pPr lvl="0" rtl="0">
              <a:lnSpc>
                <a:spcPct val="100000"/>
              </a:lnSpc>
              <a:spcBef>
                <a:spcPts val="0"/>
              </a:spcBef>
              <a:spcAft>
                <a:spcPts val="0"/>
              </a:spcAft>
              <a:buNone/>
            </a:pPr>
            <a:r>
              <a:t/>
            </a:r>
            <a:endParaRPr sz="700"/>
          </a:p>
          <a:p>
            <a:pPr lvl="0">
              <a:lnSpc>
                <a:spcPct val="100000"/>
              </a:lnSpc>
              <a:spcBef>
                <a:spcPts val="0"/>
              </a:spcBef>
              <a:spcAft>
                <a:spcPts val="0"/>
              </a:spcAft>
              <a:buNone/>
            </a:pPr>
            <a:r>
              <a:t/>
            </a:r>
            <a:endParaRPr sz="700"/>
          </a:p>
        </p:txBody>
      </p:sp>
      <p:sp>
        <p:nvSpPr>
          <p:cNvPr id="298" name="Shape 298"/>
          <p:cNvSpPr txBox="1"/>
          <p:nvPr/>
        </p:nvSpPr>
        <p:spPr>
          <a:xfrm>
            <a:off x="2409600" y="372500"/>
            <a:ext cx="6273600" cy="770700"/>
          </a:xfrm>
          <a:prstGeom prst="rect">
            <a:avLst/>
          </a:prstGeom>
          <a:noFill/>
          <a:ln>
            <a:noFill/>
          </a:ln>
        </p:spPr>
        <p:txBody>
          <a:bodyPr anchorCtr="0" anchor="t" bIns="91425" lIns="91425" rIns="91425" tIns="91425">
            <a:noAutofit/>
          </a:bodyPr>
          <a:lstStyle/>
          <a:p>
            <a:pPr lvl="0" rtl="0">
              <a:spcBef>
                <a:spcPts val="0"/>
              </a:spcBef>
              <a:buNone/>
            </a:pPr>
            <a:r>
              <a:rPr lang="en" sz="1300">
                <a:solidFill>
                  <a:schemeClr val="dk2"/>
                </a:solidFill>
                <a:latin typeface="Source Code Pro"/>
                <a:ea typeface="Source Code Pro"/>
                <a:cs typeface="Source Code Pro"/>
                <a:sym typeface="Source Code Pro"/>
              </a:rPr>
              <a:t>There are three user roles: Admin, CEO, and Managers</a:t>
            </a:r>
          </a:p>
          <a:p>
            <a:pPr indent="0" lvl="0" marL="457200" rtl="0">
              <a:spcBef>
                <a:spcPts val="0"/>
              </a:spcBef>
              <a:buNone/>
            </a:pPr>
            <a:r>
              <a:rPr lang="en" sz="900">
                <a:solidFill>
                  <a:schemeClr val="dk2"/>
                </a:solidFill>
                <a:latin typeface="Source Code Pro"/>
                <a:ea typeface="Source Code Pro"/>
                <a:cs typeface="Source Code Pro"/>
                <a:sym typeface="Source Code Pro"/>
              </a:rPr>
              <a:t>create role admin;</a:t>
            </a:r>
          </a:p>
          <a:p>
            <a:pPr indent="0" lvl="0" marL="457200" rtl="0">
              <a:spcBef>
                <a:spcPts val="0"/>
              </a:spcBef>
              <a:buNone/>
            </a:pPr>
            <a:r>
              <a:rPr lang="en" sz="900">
                <a:solidFill>
                  <a:schemeClr val="dk2"/>
                </a:solidFill>
                <a:latin typeface="Source Code Pro"/>
                <a:ea typeface="Source Code Pro"/>
                <a:cs typeface="Source Code Pro"/>
                <a:sym typeface="Source Code Pro"/>
              </a:rPr>
              <a:t>create role CEO;</a:t>
            </a:r>
          </a:p>
          <a:p>
            <a:pPr indent="0" lvl="0" marL="457200" rtl="0">
              <a:spcBef>
                <a:spcPts val="0"/>
              </a:spcBef>
              <a:buNone/>
            </a:pPr>
            <a:r>
              <a:rPr lang="en" sz="900">
                <a:solidFill>
                  <a:schemeClr val="dk2"/>
                </a:solidFill>
                <a:latin typeface="Source Code Pro"/>
                <a:ea typeface="Source Code Pro"/>
                <a:cs typeface="Source Code Pro"/>
                <a:sym typeface="Source Code Pro"/>
              </a:rPr>
              <a:t>create role managers;</a:t>
            </a:r>
          </a:p>
        </p:txBody>
      </p:sp>
      <p:sp>
        <p:nvSpPr>
          <p:cNvPr id="299" name="Shape 299"/>
          <p:cNvSpPr txBox="1"/>
          <p:nvPr/>
        </p:nvSpPr>
        <p:spPr>
          <a:xfrm>
            <a:off x="0" y="1297200"/>
            <a:ext cx="4657200" cy="815400"/>
          </a:xfrm>
          <a:prstGeom prst="rect">
            <a:avLst/>
          </a:prstGeom>
          <a:noFill/>
          <a:ln>
            <a:noFill/>
          </a:ln>
        </p:spPr>
        <p:txBody>
          <a:bodyPr anchorCtr="0" anchor="t" bIns="91425" lIns="91425" rIns="91425" tIns="91425">
            <a:noAutofit/>
          </a:bodyPr>
          <a:lstStyle/>
          <a:p>
            <a:pPr lvl="0" rtl="0">
              <a:spcBef>
                <a:spcPts val="0"/>
              </a:spcBef>
              <a:buNone/>
            </a:pPr>
            <a:r>
              <a:rPr lang="en" sz="1200">
                <a:solidFill>
                  <a:schemeClr val="dk2"/>
                </a:solidFill>
                <a:latin typeface="Source Code Pro"/>
                <a:ea typeface="Source Code Pro"/>
                <a:cs typeface="Source Code Pro"/>
                <a:sym typeface="Source Code Pro"/>
              </a:rPr>
              <a:t>ADMIN: Admin has administrative power over the entirety of the Dunkin database.</a:t>
            </a:r>
          </a:p>
          <a:p>
            <a:pPr indent="0" lvl="0" marL="457200" rtl="0">
              <a:spcBef>
                <a:spcPts val="0"/>
              </a:spcBef>
              <a:buNone/>
            </a:pPr>
            <a:r>
              <a:rPr lang="en" sz="800">
                <a:solidFill>
                  <a:schemeClr val="dk2"/>
                </a:solidFill>
                <a:latin typeface="Source Code Pro"/>
                <a:ea typeface="Source Code Pro"/>
                <a:cs typeface="Source Code Pro"/>
                <a:sym typeface="Source Code Pro"/>
              </a:rPr>
              <a:t>grant all on all tables in schema public to admin; </a:t>
            </a:r>
          </a:p>
        </p:txBody>
      </p:sp>
      <p:sp>
        <p:nvSpPr>
          <p:cNvPr id="300" name="Shape 300"/>
          <p:cNvSpPr txBox="1"/>
          <p:nvPr/>
        </p:nvSpPr>
        <p:spPr>
          <a:xfrm>
            <a:off x="0" y="2367275"/>
            <a:ext cx="4442700" cy="2199900"/>
          </a:xfrm>
          <a:prstGeom prst="rect">
            <a:avLst/>
          </a:prstGeom>
          <a:noFill/>
          <a:ln>
            <a:noFill/>
          </a:ln>
        </p:spPr>
        <p:txBody>
          <a:bodyPr anchorCtr="0" anchor="t" bIns="91425" lIns="91425" rIns="91425" tIns="91425">
            <a:noAutofit/>
          </a:bodyPr>
          <a:lstStyle/>
          <a:p>
            <a:pPr indent="0" lvl="0" marL="0" rtl="0">
              <a:spcBef>
                <a:spcPts val="0"/>
              </a:spcBef>
              <a:buNone/>
            </a:pPr>
            <a:r>
              <a:rPr lang="en" sz="1200">
                <a:solidFill>
                  <a:schemeClr val="dk2"/>
                </a:solidFill>
                <a:latin typeface="Source Code Pro"/>
                <a:ea typeface="Source Code Pro"/>
                <a:cs typeface="Source Code Pro"/>
                <a:sym typeface="Source Code Pro"/>
              </a:rPr>
              <a:t>MANAGERS: Have complete power over the crew. They cannot delete people, customers, or banned customers. They can only select orders, items, food, drinks, and store offerings.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INSERT, UPDATE, DELETE on crew to managers;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INSERT, UPDATE, DELETE on staff to managers;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INSERT, UPDATE on people to managers;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INSERT, UPDATE on bannedCustomers to managers;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INSERT, UPDATE on customers to managers;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on orders to managers;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on items to managers;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on food to managers;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on drinks to managers;</a:t>
            </a:r>
          </a:p>
          <a:p>
            <a:pPr indent="0" lvl="0" marL="0" rtl="0">
              <a:spcBef>
                <a:spcPts val="0"/>
              </a:spcBef>
              <a:buNone/>
            </a:pPr>
            <a:r>
              <a:rPr lang="en" sz="700">
                <a:solidFill>
                  <a:schemeClr val="dk2"/>
                </a:solidFill>
                <a:latin typeface="Source Code Pro"/>
                <a:ea typeface="Source Code Pro"/>
                <a:cs typeface="Source Code Pro"/>
                <a:sym typeface="Source Code Pro"/>
              </a:rPr>
              <a:t>grant SELECT on storeofferings to managers;</a:t>
            </a:r>
          </a:p>
          <a:p>
            <a:pPr indent="0" lvl="0" marL="2286000" rtl="0">
              <a:spcBef>
                <a:spcPts val="0"/>
              </a:spcBef>
              <a:buNone/>
            </a:pPr>
            <a:r>
              <a:t/>
            </a:r>
            <a:endParaRPr sz="700">
              <a:solidFill>
                <a:schemeClr val="dk2"/>
              </a:solidFill>
              <a:latin typeface="Source Code Pro"/>
              <a:ea typeface="Source Code Pro"/>
              <a:cs typeface="Source Code Pro"/>
              <a:sym typeface="Source Code Pro"/>
            </a:endParaRPr>
          </a:p>
        </p:txBody>
      </p:sp>
      <p:sp>
        <p:nvSpPr>
          <p:cNvPr id="301" name="Shape 301"/>
          <p:cNvSpPr txBox="1"/>
          <p:nvPr/>
        </p:nvSpPr>
        <p:spPr>
          <a:xfrm>
            <a:off x="4657200" y="3527425"/>
            <a:ext cx="3996900" cy="1247400"/>
          </a:xfrm>
          <a:prstGeom prst="rect">
            <a:avLst/>
          </a:prstGeom>
          <a:noFill/>
          <a:ln>
            <a:noFill/>
          </a:ln>
        </p:spPr>
        <p:txBody>
          <a:bodyPr anchorCtr="0" anchor="t" bIns="91425" lIns="91425" rIns="91425" tIns="91425">
            <a:noAutofit/>
          </a:bodyPr>
          <a:lstStyle/>
          <a:p>
            <a:pPr lvl="0">
              <a:spcBef>
                <a:spcPts val="0"/>
              </a:spcBef>
              <a:buNone/>
            </a:pPr>
            <a:r>
              <a:rPr lang="en" sz="1100">
                <a:solidFill>
                  <a:schemeClr val="dk2"/>
                </a:solidFill>
                <a:latin typeface="Source Code Pro"/>
                <a:ea typeface="Source Code Pro"/>
                <a:cs typeface="Source Code Pro"/>
                <a:sym typeface="Source Code Pro"/>
              </a:rPr>
              <a:t>Chaos breaks loose and the CEO tries to sabotage the company. Immediately the admin will immediately:</a:t>
            </a:r>
          </a:p>
          <a:p>
            <a:pPr indent="457200" lvl="0">
              <a:spcBef>
                <a:spcPts val="0"/>
              </a:spcBef>
              <a:buNone/>
            </a:pPr>
            <a:r>
              <a:rPr lang="en" sz="700">
                <a:solidFill>
                  <a:schemeClr val="dk2"/>
                </a:solidFill>
                <a:latin typeface="Source Code Pro"/>
                <a:ea typeface="Source Code Pro"/>
                <a:cs typeface="Source Code Pro"/>
                <a:sym typeface="Source Code Pro"/>
              </a:rPr>
              <a:t>revoke all on all tables in schema public from CEO;</a:t>
            </a:r>
            <a:r>
              <a:rPr lang="en" sz="1100">
                <a:solidFill>
                  <a:schemeClr val="dk2"/>
                </a:solidFill>
                <a:latin typeface="Source Code Pro"/>
                <a:ea typeface="Source Code Pro"/>
                <a:cs typeface="Source Code Pro"/>
                <a:sym typeface="Source Code Pro"/>
              </a:rPr>
              <a:t> </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5" name="Shape 305"/>
        <p:cNvGrpSpPr/>
        <p:nvPr/>
      </p:nvGrpSpPr>
      <p:grpSpPr>
        <a:xfrm>
          <a:off x="0" y="0"/>
          <a:ext cx="0" cy="0"/>
          <a:chOff x="0" y="0"/>
          <a:chExt cx="0" cy="0"/>
        </a:xfrm>
      </p:grpSpPr>
      <p:sp>
        <p:nvSpPr>
          <p:cNvPr id="306" name="Shape 306"/>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Known Problems/Future Enhancements</a:t>
            </a:r>
          </a:p>
        </p:txBody>
      </p:sp>
      <p:sp>
        <p:nvSpPr>
          <p:cNvPr id="307" name="Shape 307"/>
          <p:cNvSpPr txBox="1"/>
          <p:nvPr>
            <p:ph idx="1" type="body"/>
          </p:nvPr>
        </p:nvSpPr>
        <p:spPr>
          <a:xfrm>
            <a:off x="311700" y="1468825"/>
            <a:ext cx="8520600" cy="3099900"/>
          </a:xfrm>
          <a:prstGeom prst="rect">
            <a:avLst/>
          </a:prstGeom>
        </p:spPr>
        <p:txBody>
          <a:bodyPr anchorCtr="0" anchor="t" bIns="91425" lIns="91425" rIns="91425" tIns="91425">
            <a:noAutofit/>
          </a:bodyPr>
          <a:lstStyle/>
          <a:p>
            <a:pPr indent="-330200" lvl="0" marL="457200" rtl="0">
              <a:spcBef>
                <a:spcPts val="0"/>
              </a:spcBef>
              <a:buSzPct val="100000"/>
            </a:pPr>
            <a:r>
              <a:rPr lang="en" sz="1600"/>
              <a:t>The database was originally created in </a:t>
            </a:r>
            <a:r>
              <a:rPr lang="en" sz="1600"/>
              <a:t>separate</a:t>
            </a:r>
            <a:r>
              <a:rPr lang="en" sz="1600"/>
              <a:t> .sql files for creating the tables, inserting the data, creating the views, stored procedures, triggers, and roles. When all of these scripts were combined as one .sql file and executed at once, it does not implement correctly. The code must be run in sections.</a:t>
            </a:r>
          </a:p>
          <a:p>
            <a:pPr indent="-330200" lvl="0" marL="457200" rtl="0">
              <a:spcBef>
                <a:spcPts val="0"/>
              </a:spcBef>
              <a:spcAft>
                <a:spcPts val="0"/>
              </a:spcAft>
              <a:buSzPct val="100000"/>
            </a:pPr>
            <a:r>
              <a:rPr lang="en" sz="1600"/>
              <a:t>The way in which items are presented could be improved. Rather than the preset way for items to be inserted and ordered, we aim to establish more of a “cookbook” systems in which items can be completely customized.</a:t>
            </a:r>
          </a:p>
          <a:p>
            <a:pPr indent="-330200" lvl="0" marL="457200" rtl="0">
              <a:spcBef>
                <a:spcPts val="0"/>
              </a:spcBef>
              <a:spcAft>
                <a:spcPts val="0"/>
              </a:spcAft>
              <a:buSzPct val="100000"/>
            </a:pPr>
            <a:r>
              <a:rPr lang="en" sz="1600"/>
              <a:t>Leading zeros are removed in zipcodes</a:t>
            </a:r>
          </a:p>
          <a:p>
            <a:pPr lvl="0">
              <a:spcBef>
                <a:spcPts val="0"/>
              </a:spcBef>
              <a:buNone/>
            </a:pPr>
            <a:r>
              <a:t/>
            </a:r>
            <a:endParaRPr sz="1600"/>
          </a:p>
          <a:p>
            <a:pPr lvl="0">
              <a:spcBef>
                <a:spcPts val="0"/>
              </a:spcBef>
              <a:buNone/>
            </a:pPr>
            <a:r>
              <a:t/>
            </a:r>
            <a:endParaRPr sz="1600"/>
          </a:p>
          <a:p>
            <a:pPr lvl="0">
              <a:spcBef>
                <a:spcPts val="0"/>
              </a:spcBef>
              <a:buNone/>
            </a:pPr>
            <a:r>
              <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1" name="Shape 81"/>
        <p:cNvGrpSpPr/>
        <p:nvPr/>
      </p:nvGrpSpPr>
      <p:grpSpPr>
        <a:xfrm>
          <a:off x="0" y="0"/>
          <a:ext cx="0" cy="0"/>
          <a:chOff x="0" y="0"/>
          <a:chExt cx="0" cy="0"/>
        </a:xfrm>
      </p:grpSpPr>
      <p:pic>
        <p:nvPicPr>
          <p:cNvPr descr="Final Project - Page 1 (1).png" id="82" name="Shape 82"/>
          <p:cNvPicPr preferRelativeResize="0"/>
          <p:nvPr/>
        </p:nvPicPr>
        <p:blipFill>
          <a:blip r:embed="rId3">
            <a:alphaModFix/>
          </a:blip>
          <a:stretch>
            <a:fillRect/>
          </a:stretch>
        </p:blipFill>
        <p:spPr>
          <a:xfrm>
            <a:off x="1165925" y="183500"/>
            <a:ext cx="7034200" cy="5435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6" name="Shape 86"/>
        <p:cNvGrpSpPr/>
        <p:nvPr/>
      </p:nvGrpSpPr>
      <p:grpSpPr>
        <a:xfrm>
          <a:off x="0" y="0"/>
          <a:ext cx="0" cy="0"/>
          <a:chOff x="0" y="0"/>
          <a:chExt cx="0" cy="0"/>
        </a:xfrm>
      </p:grpSpPr>
      <p:sp>
        <p:nvSpPr>
          <p:cNvPr id="87" name="Shape 87"/>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Zipcode Table</a:t>
            </a:r>
          </a:p>
        </p:txBody>
      </p:sp>
      <p:sp>
        <p:nvSpPr>
          <p:cNvPr id="88" name="Shape 88"/>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spcBef>
                <a:spcPts val="0"/>
              </a:spcBef>
              <a:buNone/>
            </a:pPr>
            <a:r>
              <a:rPr lang="en" sz="1600"/>
              <a:t>The table containing all zipcodes for stores and people, whether they are customers, managers, or crew. There is a city, state, and country for each unique zipcode. </a:t>
            </a:r>
          </a:p>
          <a:p>
            <a:pPr lvl="0" rtl="0">
              <a:lnSpc>
                <a:spcPct val="100000"/>
              </a:lnSpc>
              <a:spcBef>
                <a:spcPts val="0"/>
              </a:spcBef>
              <a:spcAft>
                <a:spcPts val="0"/>
              </a:spcAft>
              <a:buNone/>
            </a:pPr>
            <a:r>
              <a:rPr lang="en" sz="1400"/>
              <a:t>DROP TABLE IF EXISTS ZipCode;</a:t>
            </a:r>
          </a:p>
          <a:p>
            <a:pPr lvl="0">
              <a:lnSpc>
                <a:spcPct val="100000"/>
              </a:lnSpc>
              <a:spcBef>
                <a:spcPts val="0"/>
              </a:spcBef>
              <a:spcAft>
                <a:spcPts val="0"/>
              </a:spcAft>
              <a:buNone/>
            </a:pPr>
            <a:r>
              <a:rPr lang="en" sz="1400"/>
              <a:t>CREATE TABLE ZipCode (</a:t>
            </a:r>
          </a:p>
          <a:p>
            <a:pPr indent="0" lvl="0" marL="457200">
              <a:lnSpc>
                <a:spcPct val="100000"/>
              </a:lnSpc>
              <a:spcBef>
                <a:spcPts val="0"/>
              </a:spcBef>
              <a:spcAft>
                <a:spcPts val="0"/>
              </a:spcAft>
              <a:buNone/>
            </a:pPr>
            <a:r>
              <a:rPr lang="en" sz="1400"/>
              <a:t>ZipCode int not null,</a:t>
            </a:r>
          </a:p>
          <a:p>
            <a:pPr indent="0" lvl="0" marL="457200">
              <a:lnSpc>
                <a:spcPct val="100000"/>
              </a:lnSpc>
              <a:spcBef>
                <a:spcPts val="0"/>
              </a:spcBef>
              <a:spcAft>
                <a:spcPts val="0"/>
              </a:spcAft>
              <a:buNone/>
            </a:pPr>
            <a:r>
              <a:rPr lang="en" sz="1400"/>
              <a:t>City text,</a:t>
            </a:r>
          </a:p>
          <a:p>
            <a:pPr indent="0" lvl="0" marL="457200">
              <a:lnSpc>
                <a:spcPct val="100000"/>
              </a:lnSpc>
              <a:spcBef>
                <a:spcPts val="0"/>
              </a:spcBef>
              <a:spcAft>
                <a:spcPts val="0"/>
              </a:spcAft>
              <a:buNone/>
            </a:pPr>
            <a:r>
              <a:rPr lang="en" sz="1400"/>
              <a:t>State text,</a:t>
            </a:r>
          </a:p>
          <a:p>
            <a:pPr indent="0" lvl="0" marL="457200">
              <a:lnSpc>
                <a:spcPct val="100000"/>
              </a:lnSpc>
              <a:spcBef>
                <a:spcPts val="0"/>
              </a:spcBef>
              <a:spcAft>
                <a:spcPts val="0"/>
              </a:spcAft>
              <a:buNone/>
            </a:pPr>
            <a:r>
              <a:rPr lang="en" sz="1400"/>
              <a:t>Country text,</a:t>
            </a:r>
          </a:p>
          <a:p>
            <a:pPr indent="0" lvl="0" marL="457200">
              <a:lnSpc>
                <a:spcPct val="100000"/>
              </a:lnSpc>
              <a:spcBef>
                <a:spcPts val="0"/>
              </a:spcBef>
              <a:spcAft>
                <a:spcPts val="0"/>
              </a:spcAft>
              <a:buNone/>
            </a:pPr>
            <a:r>
              <a:rPr lang="en" sz="1400"/>
              <a:t>primary key(ZipCode)</a:t>
            </a:r>
          </a:p>
          <a:p>
            <a:pPr lvl="0">
              <a:lnSpc>
                <a:spcPct val="100000"/>
              </a:lnSpc>
              <a:spcBef>
                <a:spcPts val="0"/>
              </a:spcBef>
              <a:spcAft>
                <a:spcPts val="0"/>
              </a:spcAft>
              <a:buNone/>
            </a:pPr>
            <a:r>
              <a:rPr lang="en" sz="1400"/>
              <a:t>);</a:t>
            </a:r>
          </a:p>
          <a:p>
            <a:pPr lvl="0">
              <a:lnSpc>
                <a:spcPct val="100000"/>
              </a:lnSpc>
              <a:spcBef>
                <a:spcPts val="0"/>
              </a:spcBef>
              <a:spcAft>
                <a:spcPts val="0"/>
              </a:spcAft>
              <a:buNone/>
            </a:pPr>
            <a:r>
              <a:t/>
            </a:r>
            <a:endParaRPr sz="1200"/>
          </a:p>
        </p:txBody>
      </p:sp>
      <p:pic>
        <p:nvPicPr>
          <p:cNvPr id="89" name="Shape 89"/>
          <p:cNvPicPr preferRelativeResize="0"/>
          <p:nvPr/>
        </p:nvPicPr>
        <p:blipFill rotWithShape="1">
          <a:blip r:embed="rId3">
            <a:alphaModFix/>
          </a:blip>
          <a:srcRect b="12233" l="0" r="80670" t="72785"/>
          <a:stretch/>
        </p:blipFill>
        <p:spPr>
          <a:xfrm>
            <a:off x="4623400" y="2465500"/>
            <a:ext cx="3160872" cy="1378024"/>
          </a:xfrm>
          <a:prstGeom prst="rect">
            <a:avLst/>
          </a:prstGeom>
          <a:noFill/>
          <a:ln>
            <a:noFill/>
          </a:ln>
        </p:spPr>
      </p:pic>
      <p:sp>
        <p:nvSpPr>
          <p:cNvPr id="90" name="Shape 90"/>
          <p:cNvSpPr txBox="1"/>
          <p:nvPr/>
        </p:nvSpPr>
        <p:spPr>
          <a:xfrm>
            <a:off x="4502950" y="3584800"/>
            <a:ext cx="4901100" cy="1417500"/>
          </a:xfrm>
          <a:prstGeom prst="rect">
            <a:avLst/>
          </a:prstGeom>
          <a:noFill/>
          <a:ln>
            <a:noFill/>
          </a:ln>
        </p:spPr>
        <p:txBody>
          <a:bodyPr anchorCtr="0" anchor="t" bIns="91425" lIns="91425" rIns="91425" tIns="91425">
            <a:noAutofit/>
          </a:bodyPr>
          <a:lstStyle/>
          <a:p>
            <a:pPr lvl="0" rtl="0">
              <a:lnSpc>
                <a:spcPct val="100000"/>
              </a:lnSpc>
              <a:spcBef>
                <a:spcPts val="0"/>
              </a:spcBef>
              <a:spcAft>
                <a:spcPts val="0"/>
              </a:spcAft>
              <a:buNone/>
            </a:pPr>
            <a:r>
              <a:t/>
            </a:r>
            <a:endParaRPr>
              <a:solidFill>
                <a:schemeClr val="dk2"/>
              </a:solidFill>
              <a:latin typeface="Source Code Pro"/>
              <a:ea typeface="Source Code Pro"/>
              <a:cs typeface="Source Code Pro"/>
              <a:sym typeface="Source Code Pro"/>
            </a:endParaRPr>
          </a:p>
          <a:p>
            <a:pPr lvl="0" rtl="0">
              <a:lnSpc>
                <a:spcPct val="100000"/>
              </a:lnSpc>
              <a:spcBef>
                <a:spcPts val="0"/>
              </a:spcBef>
              <a:spcAft>
                <a:spcPts val="0"/>
              </a:spcAft>
              <a:buNone/>
            </a:pPr>
            <a:r>
              <a:t/>
            </a:r>
            <a:endParaRPr>
              <a:solidFill>
                <a:schemeClr val="dk2"/>
              </a:solidFill>
              <a:latin typeface="Source Code Pro"/>
              <a:ea typeface="Source Code Pro"/>
              <a:cs typeface="Source Code Pro"/>
              <a:sym typeface="Source Code Pro"/>
            </a:endParaRPr>
          </a:p>
          <a:p>
            <a:pPr lvl="0" rtl="0">
              <a:lnSpc>
                <a:spcPct val="100000"/>
              </a:lnSpc>
              <a:spcBef>
                <a:spcPts val="0"/>
              </a:spcBef>
              <a:spcAft>
                <a:spcPts val="0"/>
              </a:spcAft>
              <a:buNone/>
            </a:pPr>
            <a:r>
              <a:rPr lang="en">
                <a:solidFill>
                  <a:schemeClr val="dk2"/>
                </a:solidFill>
                <a:latin typeface="Source Code Pro"/>
                <a:ea typeface="Source Code Pro"/>
                <a:cs typeface="Source Code Pro"/>
                <a:sym typeface="Source Code Pro"/>
              </a:rPr>
              <a:t>Functional Dependencies:</a:t>
            </a:r>
          </a:p>
          <a:p>
            <a:pPr indent="0" lvl="0" marL="457200" rtl="0">
              <a:lnSpc>
                <a:spcPct val="100000"/>
              </a:lnSpc>
              <a:spcBef>
                <a:spcPts val="0"/>
              </a:spcBef>
              <a:spcAft>
                <a:spcPts val="0"/>
              </a:spcAft>
              <a:buNone/>
            </a:pPr>
            <a:r>
              <a:rPr lang="en" u="sng">
                <a:solidFill>
                  <a:schemeClr val="dk2"/>
                </a:solidFill>
                <a:latin typeface="Source Code Pro"/>
                <a:ea typeface="Source Code Pro"/>
                <a:cs typeface="Source Code Pro"/>
                <a:sym typeface="Source Code Pro"/>
              </a:rPr>
              <a:t>Zipcode</a:t>
            </a:r>
            <a:r>
              <a:rPr lang="en">
                <a:solidFill>
                  <a:schemeClr val="dk2"/>
                </a:solidFill>
                <a:latin typeface="Source Code Pro"/>
                <a:ea typeface="Source Code Pro"/>
                <a:cs typeface="Source Code Pro"/>
                <a:sym typeface="Source Code Pro"/>
              </a:rPr>
              <a:t> → city, state, </a:t>
            </a:r>
          </a:p>
          <a:p>
            <a:pPr indent="0" lvl="0" marL="1371600" rtl="0">
              <a:lnSpc>
                <a:spcPct val="100000"/>
              </a:lnSpc>
              <a:spcBef>
                <a:spcPts val="0"/>
              </a:spcBef>
              <a:spcAft>
                <a:spcPts val="0"/>
              </a:spcAft>
              <a:buNone/>
            </a:pPr>
            <a:r>
              <a:rPr lang="en">
                <a:solidFill>
                  <a:schemeClr val="dk2"/>
                </a:solidFill>
                <a:latin typeface="Source Code Pro"/>
                <a:ea typeface="Source Code Pro"/>
                <a:cs typeface="Source Code Pro"/>
                <a:sym typeface="Source Code Pro"/>
              </a:rPr>
              <a:t>  country</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sp>
        <p:nvSpPr>
          <p:cNvPr id="95" name="Shape 95"/>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People Table</a:t>
            </a:r>
          </a:p>
        </p:txBody>
      </p:sp>
      <p:sp>
        <p:nvSpPr>
          <p:cNvPr id="96" name="Shape 96"/>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t/>
            </a:r>
            <a:endParaRPr sz="1200"/>
          </a:p>
          <a:p>
            <a:pPr lvl="0">
              <a:lnSpc>
                <a:spcPct val="100000"/>
              </a:lnSpc>
              <a:spcBef>
                <a:spcPts val="0"/>
              </a:spcBef>
              <a:spcAft>
                <a:spcPts val="0"/>
              </a:spcAft>
              <a:buNone/>
            </a:pPr>
            <a:r>
              <a:rPr lang="en" sz="1200"/>
              <a:t>Functional Dependencies:</a:t>
            </a:r>
          </a:p>
          <a:p>
            <a:pPr indent="457200" lvl="0" rtl="0">
              <a:lnSpc>
                <a:spcPct val="100000"/>
              </a:lnSpc>
              <a:spcBef>
                <a:spcPts val="0"/>
              </a:spcBef>
              <a:spcAft>
                <a:spcPts val="0"/>
              </a:spcAft>
              <a:buNone/>
            </a:pPr>
            <a:r>
              <a:rPr lang="en" sz="1200" u="sng"/>
              <a:t>PID</a:t>
            </a:r>
            <a:r>
              <a:rPr lang="en" sz="1200"/>
              <a:t> → FirstName, LastName, DOB, </a:t>
            </a:r>
          </a:p>
          <a:p>
            <a:pPr indent="457200" lvl="0" marL="457200" rtl="0">
              <a:lnSpc>
                <a:spcPct val="100000"/>
              </a:lnSpc>
              <a:spcBef>
                <a:spcPts val="0"/>
              </a:spcBef>
              <a:spcAft>
                <a:spcPts val="0"/>
              </a:spcAft>
              <a:buNone/>
            </a:pPr>
            <a:r>
              <a:rPr lang="en" sz="1200"/>
              <a:t> StreetAddress, ZipCode</a:t>
            </a:r>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rPr lang="en" sz="1200"/>
              <a:t>DROP TABLE IF EXISTS People;</a:t>
            </a:r>
          </a:p>
          <a:p>
            <a:pPr indent="0" lvl="0" marL="457200" rtl="0">
              <a:lnSpc>
                <a:spcPct val="100000"/>
              </a:lnSpc>
              <a:spcBef>
                <a:spcPts val="0"/>
              </a:spcBef>
              <a:spcAft>
                <a:spcPts val="0"/>
              </a:spcAft>
              <a:buNone/>
            </a:pPr>
            <a:r>
              <a:rPr lang="en" sz="1200"/>
              <a:t>CREATE TABLE People (</a:t>
            </a:r>
          </a:p>
          <a:p>
            <a:pPr indent="0" lvl="0" marL="457200" rtl="0">
              <a:lnSpc>
                <a:spcPct val="100000"/>
              </a:lnSpc>
              <a:spcBef>
                <a:spcPts val="0"/>
              </a:spcBef>
              <a:spcAft>
                <a:spcPts val="0"/>
              </a:spcAft>
              <a:buNone/>
            </a:pPr>
            <a:r>
              <a:rPr lang="en" sz="1200"/>
              <a:t>PID char(4) not null,</a:t>
            </a:r>
          </a:p>
          <a:p>
            <a:pPr indent="0" lvl="0" marL="457200" rtl="0">
              <a:lnSpc>
                <a:spcPct val="100000"/>
              </a:lnSpc>
              <a:spcBef>
                <a:spcPts val="0"/>
              </a:spcBef>
              <a:spcAft>
                <a:spcPts val="0"/>
              </a:spcAft>
              <a:buNone/>
            </a:pPr>
            <a:r>
              <a:rPr lang="en" sz="1200"/>
              <a:t>FirstName text,</a:t>
            </a:r>
          </a:p>
          <a:p>
            <a:pPr indent="0" lvl="0" marL="457200" rtl="0">
              <a:lnSpc>
                <a:spcPct val="100000"/>
              </a:lnSpc>
              <a:spcBef>
                <a:spcPts val="0"/>
              </a:spcBef>
              <a:spcAft>
                <a:spcPts val="0"/>
              </a:spcAft>
              <a:buNone/>
            </a:pPr>
            <a:r>
              <a:rPr lang="en" sz="1200"/>
              <a:t>LastName text,</a:t>
            </a:r>
          </a:p>
          <a:p>
            <a:pPr indent="0" lvl="0" marL="457200" rtl="0">
              <a:lnSpc>
                <a:spcPct val="100000"/>
              </a:lnSpc>
              <a:spcBef>
                <a:spcPts val="0"/>
              </a:spcBef>
              <a:spcAft>
                <a:spcPts val="0"/>
              </a:spcAft>
              <a:buNone/>
            </a:pPr>
            <a:r>
              <a:rPr lang="en" sz="1200"/>
              <a:t>DOB date,</a:t>
            </a:r>
          </a:p>
          <a:p>
            <a:pPr indent="0" lvl="0" marL="457200" rtl="0">
              <a:lnSpc>
                <a:spcPct val="100000"/>
              </a:lnSpc>
              <a:spcBef>
                <a:spcPts val="0"/>
              </a:spcBef>
              <a:spcAft>
                <a:spcPts val="0"/>
              </a:spcAft>
              <a:buNone/>
            </a:pPr>
            <a:r>
              <a:rPr lang="en" sz="1200"/>
              <a:t>StreetAddress text,</a:t>
            </a:r>
          </a:p>
          <a:p>
            <a:pPr indent="0" lvl="0" marL="457200" rtl="0">
              <a:lnSpc>
                <a:spcPct val="100000"/>
              </a:lnSpc>
              <a:spcBef>
                <a:spcPts val="0"/>
              </a:spcBef>
              <a:spcAft>
                <a:spcPts val="0"/>
              </a:spcAft>
              <a:buNone/>
            </a:pPr>
            <a:r>
              <a:rPr lang="en" sz="1200"/>
              <a:t>ZipCode int not null references ZipCode(ZipCode),</a:t>
            </a:r>
          </a:p>
          <a:p>
            <a:pPr indent="0" lvl="0" marL="457200" rtl="0">
              <a:lnSpc>
                <a:spcPct val="100000"/>
              </a:lnSpc>
              <a:spcBef>
                <a:spcPts val="0"/>
              </a:spcBef>
              <a:spcAft>
                <a:spcPts val="0"/>
              </a:spcAft>
              <a:buNone/>
            </a:pPr>
            <a:r>
              <a:rPr lang="en" sz="1200"/>
              <a:t>primary key(PID)</a:t>
            </a:r>
          </a:p>
          <a:p>
            <a:pPr lvl="0" rtl="0">
              <a:spcBef>
                <a:spcPts val="0"/>
              </a:spcBef>
              <a:buNone/>
            </a:pPr>
            <a:r>
              <a:rPr lang="en" sz="1200"/>
              <a:t>);</a:t>
            </a:r>
          </a:p>
        </p:txBody>
      </p:sp>
      <p:pic>
        <p:nvPicPr>
          <p:cNvPr id="97" name="Shape 97"/>
          <p:cNvPicPr preferRelativeResize="0"/>
          <p:nvPr/>
        </p:nvPicPr>
        <p:blipFill rotWithShape="1">
          <a:blip r:embed="rId3">
            <a:alphaModFix/>
          </a:blip>
          <a:srcRect b="14858" l="0" r="60235" t="36327"/>
          <a:stretch/>
        </p:blipFill>
        <p:spPr>
          <a:xfrm>
            <a:off x="4931924" y="1500800"/>
            <a:ext cx="3861849" cy="2480499"/>
          </a:xfrm>
          <a:prstGeom prst="rect">
            <a:avLst/>
          </a:prstGeom>
          <a:noFill/>
          <a:ln>
            <a:noFill/>
          </a:ln>
        </p:spPr>
      </p:pic>
      <p:sp>
        <p:nvSpPr>
          <p:cNvPr id="98" name="Shape 98"/>
          <p:cNvSpPr txBox="1"/>
          <p:nvPr/>
        </p:nvSpPr>
        <p:spPr>
          <a:xfrm>
            <a:off x="2679300" y="385350"/>
            <a:ext cx="6068100" cy="1083600"/>
          </a:xfrm>
          <a:prstGeom prst="rect">
            <a:avLst/>
          </a:prstGeom>
          <a:noFill/>
          <a:ln>
            <a:noFill/>
          </a:ln>
        </p:spPr>
        <p:txBody>
          <a:bodyPr anchorCtr="0" anchor="t" bIns="91425" lIns="91425" rIns="91425" tIns="91425">
            <a:noAutofit/>
          </a:bodyPr>
          <a:lstStyle/>
          <a:p>
            <a:pPr lvl="0" rtl="0">
              <a:lnSpc>
                <a:spcPct val="115000"/>
              </a:lnSpc>
              <a:spcBef>
                <a:spcPts val="0"/>
              </a:spcBef>
              <a:spcAft>
                <a:spcPts val="1600"/>
              </a:spcAft>
              <a:buNone/>
            </a:pPr>
            <a:r>
              <a:rPr lang="en">
                <a:solidFill>
                  <a:schemeClr val="dk2"/>
                </a:solidFill>
                <a:latin typeface="Source Code Pro"/>
                <a:ea typeface="Source Code Pro"/>
                <a:cs typeface="Source Code Pro"/>
                <a:sym typeface="Source Code Pro"/>
              </a:rPr>
              <a:t>Table containing information on any customer, banned customer, crew, or manager. Gives the person’s name, date of birth, street address, and zip code based on their unique ID.</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Banned Customers Table </a:t>
            </a:r>
          </a:p>
        </p:txBody>
      </p:sp>
      <p:sp>
        <p:nvSpPr>
          <p:cNvPr id="104" name="Shape 104"/>
          <p:cNvSpPr txBox="1"/>
          <p:nvPr>
            <p:ph idx="1" type="body"/>
          </p:nvPr>
        </p:nvSpPr>
        <p:spPr>
          <a:xfrm>
            <a:off x="311700" y="1468825"/>
            <a:ext cx="8520600" cy="3099900"/>
          </a:xfrm>
          <a:prstGeom prst="rect">
            <a:avLst/>
          </a:prstGeom>
        </p:spPr>
        <p:txBody>
          <a:bodyPr anchorCtr="0" anchor="t" bIns="91425" lIns="91425" rIns="91425" tIns="91425">
            <a:noAutofit/>
          </a:bodyPr>
          <a:lstStyle/>
          <a:p>
            <a:pPr lvl="0">
              <a:spcBef>
                <a:spcPts val="0"/>
              </a:spcBef>
              <a:buNone/>
            </a:pPr>
            <a:r>
              <a:rPr lang="en" sz="1600"/>
              <a:t>Any person who has been banned from Dunkin Donuts will be listed here, along with the date of their ban and the reason for the ban. The person must already exist in the People table to be banned. </a:t>
            </a:r>
          </a:p>
          <a:p>
            <a:pPr lvl="0">
              <a:lnSpc>
                <a:spcPct val="100000"/>
              </a:lnSpc>
              <a:spcBef>
                <a:spcPts val="0"/>
              </a:spcBef>
              <a:spcAft>
                <a:spcPts val="0"/>
              </a:spcAft>
              <a:buNone/>
            </a:pPr>
            <a:r>
              <a:rPr lang="en" sz="1200"/>
              <a:t>DROP TABLE IF EXISTS BannedCustomers;</a:t>
            </a:r>
          </a:p>
          <a:p>
            <a:pPr lvl="0">
              <a:lnSpc>
                <a:spcPct val="100000"/>
              </a:lnSpc>
              <a:spcBef>
                <a:spcPts val="0"/>
              </a:spcBef>
              <a:spcAft>
                <a:spcPts val="0"/>
              </a:spcAft>
              <a:buNone/>
            </a:pPr>
            <a:r>
              <a:rPr lang="en" sz="1200"/>
              <a:t>CREATE TABLE BannedCustomers (</a:t>
            </a:r>
          </a:p>
          <a:p>
            <a:pPr indent="0" lvl="0" marL="457200">
              <a:lnSpc>
                <a:spcPct val="100000"/>
              </a:lnSpc>
              <a:spcBef>
                <a:spcPts val="0"/>
              </a:spcBef>
              <a:spcAft>
                <a:spcPts val="0"/>
              </a:spcAft>
              <a:buNone/>
            </a:pPr>
            <a:r>
              <a:rPr lang="en" sz="1200"/>
              <a:t>PID char(4) not null references People(PID),</a:t>
            </a:r>
          </a:p>
          <a:p>
            <a:pPr indent="0" lvl="0" marL="457200">
              <a:lnSpc>
                <a:spcPct val="100000"/>
              </a:lnSpc>
              <a:spcBef>
                <a:spcPts val="0"/>
              </a:spcBef>
              <a:spcAft>
                <a:spcPts val="0"/>
              </a:spcAft>
              <a:buNone/>
            </a:pPr>
            <a:r>
              <a:rPr lang="en" sz="1200"/>
              <a:t>DateofBan date,</a:t>
            </a:r>
          </a:p>
          <a:p>
            <a:pPr indent="0" lvl="0" marL="457200">
              <a:lnSpc>
                <a:spcPct val="100000"/>
              </a:lnSpc>
              <a:spcBef>
                <a:spcPts val="0"/>
              </a:spcBef>
              <a:spcAft>
                <a:spcPts val="0"/>
              </a:spcAft>
              <a:buNone/>
            </a:pPr>
            <a:r>
              <a:rPr lang="en" sz="1200"/>
              <a:t>Reason text,</a:t>
            </a:r>
          </a:p>
          <a:p>
            <a:pPr indent="0" lvl="0" marL="457200">
              <a:lnSpc>
                <a:spcPct val="100000"/>
              </a:lnSpc>
              <a:spcBef>
                <a:spcPts val="0"/>
              </a:spcBef>
              <a:spcAft>
                <a:spcPts val="0"/>
              </a:spcAft>
              <a:buNone/>
            </a:pPr>
            <a:r>
              <a:rPr lang="en" sz="1200"/>
              <a:t>primary key (PID)</a:t>
            </a:r>
          </a:p>
          <a:p>
            <a:pPr lvl="0" rtl="0">
              <a:lnSpc>
                <a:spcPct val="100000"/>
              </a:lnSpc>
              <a:spcBef>
                <a:spcPts val="0"/>
              </a:spcBef>
              <a:spcAft>
                <a:spcPts val="0"/>
              </a:spcAft>
              <a:buNone/>
            </a:pPr>
            <a:r>
              <a:rPr lang="en" sz="1200"/>
              <a:t>); </a:t>
            </a:r>
          </a:p>
          <a:p>
            <a:pPr lvl="0" rtl="0">
              <a:lnSpc>
                <a:spcPct val="100000"/>
              </a:lnSpc>
              <a:spcBef>
                <a:spcPts val="0"/>
              </a:spcBef>
              <a:spcAft>
                <a:spcPts val="0"/>
              </a:spcAft>
              <a:buNone/>
            </a:pPr>
            <a:r>
              <a:t/>
            </a:r>
            <a:endParaRPr sz="1200"/>
          </a:p>
          <a:p>
            <a:pPr lvl="0" rtl="0">
              <a:lnSpc>
                <a:spcPct val="100000"/>
              </a:lnSpc>
              <a:spcBef>
                <a:spcPts val="0"/>
              </a:spcBef>
              <a:spcAft>
                <a:spcPts val="0"/>
              </a:spcAft>
              <a:buNone/>
            </a:pPr>
            <a:r>
              <a:rPr lang="en" sz="1200"/>
              <a:t>Functional Dependencies:</a:t>
            </a:r>
          </a:p>
          <a:p>
            <a:pPr indent="457200" lvl="0" rtl="0">
              <a:lnSpc>
                <a:spcPct val="100000"/>
              </a:lnSpc>
              <a:spcBef>
                <a:spcPts val="0"/>
              </a:spcBef>
              <a:spcAft>
                <a:spcPts val="0"/>
              </a:spcAft>
              <a:buNone/>
            </a:pPr>
            <a:r>
              <a:rPr lang="en" sz="1200" u="sng"/>
              <a:t>PID</a:t>
            </a:r>
            <a:r>
              <a:rPr lang="en" sz="1200"/>
              <a:t> → DateofBan, Reason</a:t>
            </a:r>
          </a:p>
          <a:p>
            <a:pPr lvl="0">
              <a:lnSpc>
                <a:spcPct val="100000"/>
              </a:lnSpc>
              <a:spcBef>
                <a:spcPts val="0"/>
              </a:spcBef>
              <a:spcAft>
                <a:spcPts val="0"/>
              </a:spcAft>
              <a:buNone/>
            </a:pPr>
            <a:r>
              <a:t/>
            </a:r>
            <a:endParaRPr sz="1400"/>
          </a:p>
          <a:p>
            <a:pPr lvl="0">
              <a:spcBef>
                <a:spcPts val="0"/>
              </a:spcBef>
              <a:buNone/>
            </a:pPr>
            <a:r>
              <a:t/>
            </a:r>
            <a:endParaRPr/>
          </a:p>
        </p:txBody>
      </p:sp>
      <p:pic>
        <p:nvPicPr>
          <p:cNvPr id="105" name="Shape 105"/>
          <p:cNvPicPr preferRelativeResize="0"/>
          <p:nvPr/>
        </p:nvPicPr>
        <p:blipFill rotWithShape="1">
          <a:blip r:embed="rId3">
            <a:alphaModFix/>
          </a:blip>
          <a:srcRect b="11814" l="0" r="71017" t="79229"/>
          <a:stretch/>
        </p:blipFill>
        <p:spPr>
          <a:xfrm>
            <a:off x="4054950" y="3557882"/>
            <a:ext cx="4220064" cy="73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9" name="Shape 109"/>
        <p:cNvGrpSpPr/>
        <p:nvPr/>
      </p:nvGrpSpPr>
      <p:grpSpPr>
        <a:xfrm>
          <a:off x="0" y="0"/>
          <a:ext cx="0" cy="0"/>
          <a:chOff x="0" y="0"/>
          <a:chExt cx="0" cy="0"/>
        </a:xfrm>
      </p:grpSpPr>
      <p:sp>
        <p:nvSpPr>
          <p:cNvPr id="110" name="Shape 110"/>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Customers Table </a:t>
            </a:r>
          </a:p>
        </p:txBody>
      </p:sp>
      <p:sp>
        <p:nvSpPr>
          <p:cNvPr id="111" name="Shape 111"/>
          <p:cNvSpPr txBox="1"/>
          <p:nvPr>
            <p:ph idx="1" type="body"/>
          </p:nvPr>
        </p:nvSpPr>
        <p:spPr>
          <a:xfrm>
            <a:off x="311700" y="1468825"/>
            <a:ext cx="8520600" cy="3099900"/>
          </a:xfrm>
          <a:prstGeom prst="rect">
            <a:avLst/>
          </a:prstGeom>
        </p:spPr>
        <p:txBody>
          <a:bodyPr anchorCtr="0" anchor="t" bIns="91425" lIns="91425" rIns="91425" tIns="91425">
            <a:noAutofit/>
          </a:bodyPr>
          <a:lstStyle/>
          <a:p>
            <a:pPr lvl="0">
              <a:spcBef>
                <a:spcPts val="0"/>
              </a:spcBef>
              <a:buNone/>
            </a:pPr>
            <a:r>
              <a:rPr lang="en" sz="1500"/>
              <a:t>The customers table contains all of Dunkin’s customers and whether it is true or false that they are a DD Perks Member. A person cannot be in the customer table unless they exist in the people table. If information regarding whether or not the customers is a perks member is not given, the default value will be false.</a:t>
            </a:r>
          </a:p>
          <a:p>
            <a:pPr lvl="0" rtl="0">
              <a:lnSpc>
                <a:spcPct val="100000"/>
              </a:lnSpc>
              <a:spcBef>
                <a:spcPts val="0"/>
              </a:spcBef>
              <a:spcAft>
                <a:spcPts val="0"/>
              </a:spcAft>
              <a:buNone/>
            </a:pPr>
            <a:r>
              <a:rPr lang="en" sz="1300"/>
              <a:t>DROP TABLE IF EXISTS Customers;</a:t>
            </a:r>
          </a:p>
          <a:p>
            <a:pPr lvl="0" rtl="0">
              <a:lnSpc>
                <a:spcPct val="100000"/>
              </a:lnSpc>
              <a:spcBef>
                <a:spcPts val="0"/>
              </a:spcBef>
              <a:spcAft>
                <a:spcPts val="0"/>
              </a:spcAft>
              <a:buNone/>
            </a:pPr>
            <a:r>
              <a:rPr lang="en" sz="1300"/>
              <a:t>CREATE TABLE Customers (</a:t>
            </a:r>
          </a:p>
          <a:p>
            <a:pPr indent="0" lvl="0" marL="457200" rtl="0">
              <a:lnSpc>
                <a:spcPct val="100000"/>
              </a:lnSpc>
              <a:spcBef>
                <a:spcPts val="0"/>
              </a:spcBef>
              <a:spcAft>
                <a:spcPts val="0"/>
              </a:spcAft>
              <a:buNone/>
            </a:pPr>
            <a:r>
              <a:rPr lang="en" sz="1300"/>
              <a:t>PID char(4) not null references People(PID), </a:t>
            </a:r>
          </a:p>
          <a:p>
            <a:pPr indent="0" lvl="0" marL="457200" rtl="0">
              <a:lnSpc>
                <a:spcPct val="100000"/>
              </a:lnSpc>
              <a:spcBef>
                <a:spcPts val="0"/>
              </a:spcBef>
              <a:spcAft>
                <a:spcPts val="0"/>
              </a:spcAft>
              <a:buNone/>
            </a:pPr>
            <a:r>
              <a:rPr lang="en" sz="1300"/>
              <a:t>PerksMember text DEFAULT 'No',</a:t>
            </a:r>
          </a:p>
          <a:p>
            <a:pPr indent="0" lvl="0" marL="457200" rtl="0">
              <a:lnSpc>
                <a:spcPct val="100000"/>
              </a:lnSpc>
              <a:spcBef>
                <a:spcPts val="0"/>
              </a:spcBef>
              <a:spcAft>
                <a:spcPts val="0"/>
              </a:spcAft>
              <a:buNone/>
            </a:pPr>
            <a:r>
              <a:rPr lang="en" sz="1300"/>
              <a:t>primary key(PID),</a:t>
            </a:r>
          </a:p>
          <a:p>
            <a:pPr indent="0" lvl="0" marL="457200" rtl="0">
              <a:lnSpc>
                <a:spcPct val="100000"/>
              </a:lnSpc>
              <a:spcBef>
                <a:spcPts val="0"/>
              </a:spcBef>
              <a:spcAft>
                <a:spcPts val="0"/>
              </a:spcAft>
              <a:buNone/>
            </a:pPr>
            <a:r>
              <a:rPr lang="en" sz="1300"/>
              <a:t>CONSTRAINT CHK_Member CHECK</a:t>
            </a:r>
          </a:p>
          <a:p>
            <a:pPr indent="457200" lvl="0" marL="457200" rtl="0">
              <a:lnSpc>
                <a:spcPct val="100000"/>
              </a:lnSpc>
              <a:spcBef>
                <a:spcPts val="0"/>
              </a:spcBef>
              <a:spcAft>
                <a:spcPts val="0"/>
              </a:spcAft>
              <a:buNone/>
            </a:pPr>
            <a:r>
              <a:rPr lang="en" sz="1300"/>
              <a:t> (PerksMember='Yes' OR PerksMember='No')</a:t>
            </a:r>
          </a:p>
          <a:p>
            <a:pPr lvl="0" rtl="0">
              <a:lnSpc>
                <a:spcPct val="100000"/>
              </a:lnSpc>
              <a:spcBef>
                <a:spcPts val="0"/>
              </a:spcBef>
              <a:spcAft>
                <a:spcPts val="0"/>
              </a:spcAft>
              <a:buNone/>
            </a:pPr>
            <a:r>
              <a:rPr lang="en" sz="1300"/>
              <a:t>);</a:t>
            </a:r>
          </a:p>
          <a:p>
            <a:pPr lvl="0" rtl="0">
              <a:lnSpc>
                <a:spcPct val="100000"/>
              </a:lnSpc>
              <a:spcBef>
                <a:spcPts val="0"/>
              </a:spcBef>
              <a:spcAft>
                <a:spcPts val="0"/>
              </a:spcAft>
              <a:buNone/>
            </a:pPr>
            <a:r>
              <a:t/>
            </a:r>
            <a:endParaRPr sz="1300"/>
          </a:p>
          <a:p>
            <a:pPr lvl="0">
              <a:spcBef>
                <a:spcPts val="0"/>
              </a:spcBef>
              <a:buNone/>
            </a:pPr>
            <a:r>
              <a:rPr lang="en" sz="1300"/>
              <a:t>Functional Dependency: </a:t>
            </a:r>
            <a:r>
              <a:rPr lang="en" sz="1300" u="sng"/>
              <a:t>PID</a:t>
            </a:r>
            <a:r>
              <a:rPr lang="en" sz="1300"/>
              <a:t> → PerksMember</a:t>
            </a:r>
          </a:p>
        </p:txBody>
      </p:sp>
      <p:pic>
        <p:nvPicPr>
          <p:cNvPr id="112" name="Shape 112"/>
          <p:cNvPicPr preferRelativeResize="0"/>
          <p:nvPr/>
        </p:nvPicPr>
        <p:blipFill rotWithShape="1">
          <a:blip r:embed="rId3">
            <a:alphaModFix/>
          </a:blip>
          <a:srcRect b="12079" l="0" r="84974" t="70610"/>
          <a:stretch/>
        </p:blipFill>
        <p:spPr>
          <a:xfrm>
            <a:off x="5828875" y="3151499"/>
            <a:ext cx="2187000" cy="14172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6" name="Shape 116"/>
        <p:cNvGrpSpPr/>
        <p:nvPr/>
      </p:nvGrpSpPr>
      <p:grpSpPr>
        <a:xfrm>
          <a:off x="0" y="0"/>
          <a:ext cx="0" cy="0"/>
          <a:chOff x="0" y="0"/>
          <a:chExt cx="0" cy="0"/>
        </a:xfrm>
      </p:grpSpPr>
      <p:sp>
        <p:nvSpPr>
          <p:cNvPr id="117" name="Shape 117"/>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Staff Table </a:t>
            </a:r>
          </a:p>
        </p:txBody>
      </p:sp>
      <p:sp>
        <p:nvSpPr>
          <p:cNvPr id="118" name="Shape 118"/>
          <p:cNvSpPr txBox="1"/>
          <p:nvPr>
            <p:ph idx="1" type="body"/>
          </p:nvPr>
        </p:nvSpPr>
        <p:spPr>
          <a:xfrm>
            <a:off x="311700" y="1468825"/>
            <a:ext cx="8520600" cy="3099900"/>
          </a:xfrm>
          <a:prstGeom prst="rect">
            <a:avLst/>
          </a:prstGeom>
        </p:spPr>
        <p:txBody>
          <a:bodyPr anchorCtr="0" anchor="t" bIns="91425" lIns="91425" rIns="91425" tIns="91425">
            <a:noAutofit/>
          </a:bodyPr>
          <a:lstStyle/>
          <a:p>
            <a:pPr lvl="0" rtl="0">
              <a:lnSpc>
                <a:spcPct val="100000"/>
              </a:lnSpc>
              <a:spcBef>
                <a:spcPts val="0"/>
              </a:spcBef>
              <a:buNone/>
            </a:pPr>
            <a:r>
              <a:rPr lang="en" sz="1500"/>
              <a:t>The staff table contains the ID of each person and the ID of the store in which they work. A person cannot be added to the staff table unless they already are in the person table. A store ID cannot be assigned to a staff member unless that ID already exists in the store table.</a:t>
            </a:r>
          </a:p>
          <a:p>
            <a:pPr lvl="0">
              <a:lnSpc>
                <a:spcPct val="100000"/>
              </a:lnSpc>
              <a:spcBef>
                <a:spcPts val="0"/>
              </a:spcBef>
              <a:spcAft>
                <a:spcPts val="0"/>
              </a:spcAft>
              <a:buNone/>
            </a:pPr>
            <a:r>
              <a:rPr lang="en" sz="1300"/>
              <a:t>DROP TABLE IF EXISTS Staff;</a:t>
            </a:r>
          </a:p>
          <a:p>
            <a:pPr lvl="0">
              <a:lnSpc>
                <a:spcPct val="100000"/>
              </a:lnSpc>
              <a:spcBef>
                <a:spcPts val="0"/>
              </a:spcBef>
              <a:spcAft>
                <a:spcPts val="0"/>
              </a:spcAft>
              <a:buNone/>
            </a:pPr>
            <a:r>
              <a:rPr lang="en" sz="1300"/>
              <a:t>CREATE TABLE Staff (</a:t>
            </a:r>
          </a:p>
          <a:p>
            <a:pPr indent="0" lvl="0" marL="457200">
              <a:lnSpc>
                <a:spcPct val="100000"/>
              </a:lnSpc>
              <a:spcBef>
                <a:spcPts val="0"/>
              </a:spcBef>
              <a:spcAft>
                <a:spcPts val="0"/>
              </a:spcAft>
              <a:buNone/>
            </a:pPr>
            <a:r>
              <a:rPr lang="en" sz="1300"/>
              <a:t>PID char(4) not null references People(PID),</a:t>
            </a:r>
          </a:p>
          <a:p>
            <a:pPr indent="0" lvl="0" marL="457200">
              <a:lnSpc>
                <a:spcPct val="100000"/>
              </a:lnSpc>
              <a:spcBef>
                <a:spcPts val="0"/>
              </a:spcBef>
              <a:spcAft>
                <a:spcPts val="0"/>
              </a:spcAft>
              <a:buNone/>
            </a:pPr>
            <a:r>
              <a:rPr lang="en" sz="1300"/>
              <a:t>SID char(4)  not null references Stores(SID),</a:t>
            </a:r>
          </a:p>
          <a:p>
            <a:pPr indent="0" lvl="0" marL="457200">
              <a:lnSpc>
                <a:spcPct val="100000"/>
              </a:lnSpc>
              <a:spcBef>
                <a:spcPts val="0"/>
              </a:spcBef>
              <a:spcAft>
                <a:spcPts val="0"/>
              </a:spcAft>
              <a:buNone/>
            </a:pPr>
            <a:r>
              <a:rPr lang="en" sz="1300"/>
              <a:t>primary key(PID)</a:t>
            </a:r>
          </a:p>
          <a:p>
            <a:pPr lvl="0" rtl="0">
              <a:lnSpc>
                <a:spcPct val="100000"/>
              </a:lnSpc>
              <a:spcBef>
                <a:spcPts val="0"/>
              </a:spcBef>
              <a:spcAft>
                <a:spcPts val="0"/>
              </a:spcAft>
              <a:buNone/>
            </a:pPr>
            <a:r>
              <a:rPr lang="en" sz="1300"/>
              <a:t>);</a:t>
            </a:r>
          </a:p>
          <a:p>
            <a:pPr lvl="0" rtl="0">
              <a:lnSpc>
                <a:spcPct val="100000"/>
              </a:lnSpc>
              <a:spcBef>
                <a:spcPts val="0"/>
              </a:spcBef>
              <a:spcAft>
                <a:spcPts val="0"/>
              </a:spcAft>
              <a:buNone/>
            </a:pPr>
            <a:r>
              <a:t/>
            </a:r>
            <a:endParaRPr sz="1300"/>
          </a:p>
          <a:p>
            <a:pPr lvl="0" rtl="0">
              <a:lnSpc>
                <a:spcPct val="100000"/>
              </a:lnSpc>
              <a:spcBef>
                <a:spcPts val="0"/>
              </a:spcBef>
              <a:spcAft>
                <a:spcPts val="0"/>
              </a:spcAft>
              <a:buNone/>
            </a:pPr>
            <a:r>
              <a:rPr lang="en" sz="1300"/>
              <a:t>Functional Dependency:</a:t>
            </a:r>
          </a:p>
          <a:p>
            <a:pPr indent="457200" lvl="0" rtl="0">
              <a:lnSpc>
                <a:spcPct val="100000"/>
              </a:lnSpc>
              <a:spcBef>
                <a:spcPts val="0"/>
              </a:spcBef>
              <a:spcAft>
                <a:spcPts val="0"/>
              </a:spcAft>
              <a:buNone/>
            </a:pPr>
            <a:r>
              <a:rPr lang="en" sz="1300" u="sng"/>
              <a:t>PID </a:t>
            </a:r>
            <a:r>
              <a:rPr lang="en" sz="1300"/>
              <a:t>→ SID</a:t>
            </a:r>
          </a:p>
          <a:p>
            <a:pPr lvl="0">
              <a:lnSpc>
                <a:spcPct val="100000"/>
              </a:lnSpc>
              <a:spcBef>
                <a:spcPts val="0"/>
              </a:spcBef>
              <a:spcAft>
                <a:spcPts val="0"/>
              </a:spcAft>
              <a:buNone/>
            </a:pPr>
            <a:r>
              <a:t/>
            </a:r>
            <a:endParaRPr sz="1300" u="sng"/>
          </a:p>
          <a:p>
            <a:pPr lvl="0">
              <a:spcBef>
                <a:spcPts val="0"/>
              </a:spcBef>
              <a:buNone/>
            </a:pPr>
            <a:r>
              <a:t/>
            </a:r>
            <a:endParaRPr sz="1500"/>
          </a:p>
        </p:txBody>
      </p:sp>
      <p:pic>
        <p:nvPicPr>
          <p:cNvPr id="119" name="Shape 119"/>
          <p:cNvPicPr preferRelativeResize="0"/>
          <p:nvPr/>
        </p:nvPicPr>
        <p:blipFill rotWithShape="1">
          <a:blip r:embed="rId3">
            <a:alphaModFix/>
          </a:blip>
          <a:srcRect b="13853" l="0" r="85411" t="57534"/>
          <a:stretch/>
        </p:blipFill>
        <p:spPr>
          <a:xfrm>
            <a:off x="6317300" y="2597849"/>
            <a:ext cx="1979251" cy="2183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